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74" r:id="rId2"/>
    <p:sldId id="258" r:id="rId3"/>
    <p:sldId id="257" r:id="rId4"/>
    <p:sldId id="260" r:id="rId5"/>
    <p:sldId id="262" r:id="rId6"/>
    <p:sldId id="267" r:id="rId7"/>
    <p:sldId id="277" r:id="rId8"/>
    <p:sldId id="278" r:id="rId9"/>
    <p:sldId id="279" r:id="rId10"/>
    <p:sldId id="280" r:id="rId11"/>
    <p:sldId id="281" r:id="rId12"/>
    <p:sldId id="275" r:id="rId13"/>
    <p:sldId id="283" r:id="rId14"/>
    <p:sldId id="276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FE6ED"/>
    <a:srgbClr val="FFFF99"/>
    <a:srgbClr val="CAEB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100" d="100"/>
          <a:sy n="100" d="100"/>
        </p:scale>
        <p:origin x="5" y="-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189486-7578-4DCA-8EE9-783C66D25C4F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A48249A4-E7EF-4697-BB42-383D9B20AF5F}">
      <dgm:prSet custT="1"/>
      <dgm:spPr/>
      <dgm:t>
        <a:bodyPr/>
        <a:lstStyle/>
        <a:p>
          <a:r>
            <a:rPr lang="en-IN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Detect the waste </a:t>
          </a:r>
        </a:p>
      </dgm:t>
    </dgm:pt>
    <dgm:pt modelId="{01E93271-2B04-41E2-AC55-3A1ACE668EE8}" type="parTrans" cxnId="{153D8985-C0DF-4906-AECF-E66DD711E771}">
      <dgm:prSet/>
      <dgm:spPr/>
      <dgm:t>
        <a:bodyPr/>
        <a:lstStyle/>
        <a:p>
          <a:endParaRPr lang="en-IN"/>
        </a:p>
      </dgm:t>
    </dgm:pt>
    <dgm:pt modelId="{AA1EDA4B-0CE7-45E7-A251-F1A10A94541D}" type="sibTrans" cxnId="{153D8985-C0DF-4906-AECF-E66DD711E771}">
      <dgm:prSet/>
      <dgm:spPr/>
      <dgm:t>
        <a:bodyPr/>
        <a:lstStyle/>
        <a:p>
          <a:endParaRPr lang="en-IN"/>
        </a:p>
      </dgm:t>
    </dgm:pt>
    <dgm:pt modelId="{40BB782C-895A-4124-9077-9A5C1D564672}">
      <dgm:prSet custT="1"/>
      <dgm:spPr/>
      <dgm:t>
        <a:bodyPr/>
        <a:lstStyle/>
        <a:p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If it is wet the first flapper turns in and the waste goes in 1</a:t>
          </a:r>
          <a:r>
            <a:rPr lang="en-IN" sz="1800" b="1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st</a:t>
          </a:r>
          <a:r>
            <a:rPr lang="en-IN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bin</a:t>
          </a:r>
          <a:r>
            <a:rPr lang="en-IN" sz="1600" b="1" dirty="0"/>
            <a:t>.</a:t>
          </a:r>
          <a:endParaRPr lang="en-IN" sz="1600" dirty="0"/>
        </a:p>
      </dgm:t>
    </dgm:pt>
    <dgm:pt modelId="{10F2051C-FA93-4768-B157-FC976EDEE140}" type="parTrans" cxnId="{7CA308CB-18F7-4887-9A8C-9DA22A1C50EE}">
      <dgm:prSet/>
      <dgm:spPr/>
      <dgm:t>
        <a:bodyPr/>
        <a:lstStyle/>
        <a:p>
          <a:endParaRPr lang="en-IN"/>
        </a:p>
      </dgm:t>
    </dgm:pt>
    <dgm:pt modelId="{CBD0EE95-770C-4B18-9AF7-2123159DEACD}" type="sibTrans" cxnId="{7CA308CB-18F7-4887-9A8C-9DA22A1C50EE}">
      <dgm:prSet/>
      <dgm:spPr/>
      <dgm:t>
        <a:bodyPr/>
        <a:lstStyle/>
        <a:p>
          <a:endParaRPr lang="en-IN"/>
        </a:p>
      </dgm:t>
    </dgm:pt>
    <dgm:pt modelId="{7792F195-E4D3-49E2-9EFD-B6999E64A58A}">
      <dgm:prSet custT="1"/>
      <dgm:spPr/>
      <dgm:t>
        <a:bodyPr/>
        <a:lstStyle/>
        <a:p>
          <a:r>
            <a:rPr lang="en-IN" sz="2000" b="1" dirty="0"/>
            <a:t>If it is metal then the second flapper turns in and the waste goes in 2</a:t>
          </a:r>
          <a:r>
            <a:rPr lang="en-IN" sz="2000" b="1" baseline="30000" dirty="0"/>
            <a:t>nd</a:t>
          </a:r>
          <a:r>
            <a:rPr lang="en-IN" sz="2000" b="1" dirty="0"/>
            <a:t> bin.</a:t>
          </a:r>
          <a:endParaRPr lang="en-IN" sz="2000" dirty="0"/>
        </a:p>
      </dgm:t>
    </dgm:pt>
    <dgm:pt modelId="{6FF15663-12B2-4DDF-B3EC-C8563CF434C8}" type="parTrans" cxnId="{47805ACA-7769-4D3C-BDEB-FD37B7FBABE4}">
      <dgm:prSet/>
      <dgm:spPr/>
      <dgm:t>
        <a:bodyPr/>
        <a:lstStyle/>
        <a:p>
          <a:endParaRPr lang="en-IN"/>
        </a:p>
      </dgm:t>
    </dgm:pt>
    <dgm:pt modelId="{22BADFB1-293F-410A-B2F7-83DC273C3199}" type="sibTrans" cxnId="{47805ACA-7769-4D3C-BDEB-FD37B7FBABE4}">
      <dgm:prSet/>
      <dgm:spPr/>
      <dgm:t>
        <a:bodyPr/>
        <a:lstStyle/>
        <a:p>
          <a:endParaRPr lang="en-IN"/>
        </a:p>
      </dgm:t>
    </dgm:pt>
    <dgm:pt modelId="{76213CD4-B282-44FC-A929-F6B4690D3AC5}">
      <dgm:prSet/>
      <dgm:spPr/>
      <dgm:t>
        <a:bodyPr/>
        <a:lstStyle/>
        <a:p>
          <a:r>
            <a:rPr lang="en-IN" b="1" dirty="0"/>
            <a:t>Else it is dry then it go straight to the last bin. </a:t>
          </a:r>
          <a:endParaRPr lang="en-IN" dirty="0"/>
        </a:p>
      </dgm:t>
    </dgm:pt>
    <dgm:pt modelId="{A59EF28D-D8CD-4043-8EB6-5A6097E6528B}" type="parTrans" cxnId="{9E1F4448-2B2D-4E4B-AFE6-7479A93CFE22}">
      <dgm:prSet/>
      <dgm:spPr/>
      <dgm:t>
        <a:bodyPr/>
        <a:lstStyle/>
        <a:p>
          <a:endParaRPr lang="en-IN"/>
        </a:p>
      </dgm:t>
    </dgm:pt>
    <dgm:pt modelId="{458474DE-0D6F-46B2-82CF-9115BE9C3F67}" type="sibTrans" cxnId="{9E1F4448-2B2D-4E4B-AFE6-7479A93CFE22}">
      <dgm:prSet/>
      <dgm:spPr/>
      <dgm:t>
        <a:bodyPr/>
        <a:lstStyle/>
        <a:p>
          <a:endParaRPr lang="en-IN"/>
        </a:p>
      </dgm:t>
    </dgm:pt>
    <dgm:pt modelId="{B840162B-5FEC-45D0-851C-6F89BEF4FB13}" type="pres">
      <dgm:prSet presAssocID="{86189486-7578-4DCA-8EE9-783C66D25C4F}" presName="Name0" presStyleCnt="0">
        <dgm:presLayoutVars>
          <dgm:dir/>
          <dgm:resizeHandles val="exact"/>
        </dgm:presLayoutVars>
      </dgm:prSet>
      <dgm:spPr/>
    </dgm:pt>
    <dgm:pt modelId="{F03452EB-2D87-4152-88C2-7A74B0FB631B}" type="pres">
      <dgm:prSet presAssocID="{A48249A4-E7EF-4697-BB42-383D9B20AF5F}" presName="node" presStyleLbl="node1" presStyleIdx="0" presStyleCnt="4" custScaleX="70365" custScaleY="93269">
        <dgm:presLayoutVars>
          <dgm:bulletEnabled val="1"/>
        </dgm:presLayoutVars>
      </dgm:prSet>
      <dgm:spPr/>
    </dgm:pt>
    <dgm:pt modelId="{2DED3CC0-D442-4973-9CDD-322CA093AAF3}" type="pres">
      <dgm:prSet presAssocID="{AA1EDA4B-0CE7-45E7-A251-F1A10A94541D}" presName="sibTrans" presStyleLbl="sibTrans2D1" presStyleIdx="0" presStyleCnt="3"/>
      <dgm:spPr/>
    </dgm:pt>
    <dgm:pt modelId="{BB5D0441-16B8-4190-8BB6-C5F7152A4331}" type="pres">
      <dgm:prSet presAssocID="{AA1EDA4B-0CE7-45E7-A251-F1A10A94541D}" presName="connectorText" presStyleLbl="sibTrans2D1" presStyleIdx="0" presStyleCnt="3"/>
      <dgm:spPr/>
    </dgm:pt>
    <dgm:pt modelId="{5F4A5C14-26F9-4F30-B654-9760C5CCDA76}" type="pres">
      <dgm:prSet presAssocID="{40BB782C-895A-4124-9077-9A5C1D564672}" presName="node" presStyleLbl="node1" presStyleIdx="1" presStyleCnt="4" custScaleX="98073" custScaleY="124473">
        <dgm:presLayoutVars>
          <dgm:bulletEnabled val="1"/>
        </dgm:presLayoutVars>
      </dgm:prSet>
      <dgm:spPr/>
    </dgm:pt>
    <dgm:pt modelId="{07F6DBD6-3C05-432F-B0F4-465E78664F72}" type="pres">
      <dgm:prSet presAssocID="{CBD0EE95-770C-4B18-9AF7-2123159DEACD}" presName="sibTrans" presStyleLbl="sibTrans2D1" presStyleIdx="1" presStyleCnt="3"/>
      <dgm:spPr/>
    </dgm:pt>
    <dgm:pt modelId="{A4DBC274-0334-45CD-B99C-5C75F3072071}" type="pres">
      <dgm:prSet presAssocID="{CBD0EE95-770C-4B18-9AF7-2123159DEACD}" presName="connectorText" presStyleLbl="sibTrans2D1" presStyleIdx="1" presStyleCnt="3"/>
      <dgm:spPr/>
    </dgm:pt>
    <dgm:pt modelId="{AB0F7AFD-1713-4D74-A443-9C930FC2DF43}" type="pres">
      <dgm:prSet presAssocID="{7792F195-E4D3-49E2-9EFD-B6999E64A58A}" presName="node" presStyleLbl="node1" presStyleIdx="2" presStyleCnt="4" custScaleY="118919">
        <dgm:presLayoutVars>
          <dgm:bulletEnabled val="1"/>
        </dgm:presLayoutVars>
      </dgm:prSet>
      <dgm:spPr/>
    </dgm:pt>
    <dgm:pt modelId="{0D4A2889-8164-4CEE-9055-3BD9C48EEA30}" type="pres">
      <dgm:prSet presAssocID="{22BADFB1-293F-410A-B2F7-83DC273C3199}" presName="sibTrans" presStyleLbl="sibTrans2D1" presStyleIdx="2" presStyleCnt="3"/>
      <dgm:spPr/>
    </dgm:pt>
    <dgm:pt modelId="{E2CE4CE7-548C-47DA-AFF9-37FEB37F33C1}" type="pres">
      <dgm:prSet presAssocID="{22BADFB1-293F-410A-B2F7-83DC273C3199}" presName="connectorText" presStyleLbl="sibTrans2D1" presStyleIdx="2" presStyleCnt="3"/>
      <dgm:spPr/>
    </dgm:pt>
    <dgm:pt modelId="{2C8666A8-403A-4B48-B7F7-D241634C1DF0}" type="pres">
      <dgm:prSet presAssocID="{76213CD4-B282-44FC-A929-F6B4690D3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6778C83C-941E-4077-B65D-E5D0BD57FE16}" type="presOf" srcId="{22BADFB1-293F-410A-B2F7-83DC273C3199}" destId="{0D4A2889-8164-4CEE-9055-3BD9C48EEA30}" srcOrd="0" destOrd="0" presId="urn:microsoft.com/office/officeart/2005/8/layout/process1"/>
    <dgm:cxn modelId="{C3DC7B3F-E4DA-4C79-A293-EEBEA198C724}" type="presOf" srcId="{22BADFB1-293F-410A-B2F7-83DC273C3199}" destId="{E2CE4CE7-548C-47DA-AFF9-37FEB37F33C1}" srcOrd="1" destOrd="0" presId="urn:microsoft.com/office/officeart/2005/8/layout/process1"/>
    <dgm:cxn modelId="{89A0D15B-D39B-4AEA-AE43-A7EF24BF631A}" type="presOf" srcId="{7792F195-E4D3-49E2-9EFD-B6999E64A58A}" destId="{AB0F7AFD-1713-4D74-A443-9C930FC2DF43}" srcOrd="0" destOrd="0" presId="urn:microsoft.com/office/officeart/2005/8/layout/process1"/>
    <dgm:cxn modelId="{589CAD5F-68D8-45EE-80ED-1A5997F93196}" type="presOf" srcId="{CBD0EE95-770C-4B18-9AF7-2123159DEACD}" destId="{07F6DBD6-3C05-432F-B0F4-465E78664F72}" srcOrd="0" destOrd="0" presId="urn:microsoft.com/office/officeart/2005/8/layout/process1"/>
    <dgm:cxn modelId="{72BB1A43-8DC9-45AF-AFDD-C5C1254F39DF}" type="presOf" srcId="{AA1EDA4B-0CE7-45E7-A251-F1A10A94541D}" destId="{2DED3CC0-D442-4973-9CDD-322CA093AAF3}" srcOrd="0" destOrd="0" presId="urn:microsoft.com/office/officeart/2005/8/layout/process1"/>
    <dgm:cxn modelId="{9E1F4448-2B2D-4E4B-AFE6-7479A93CFE22}" srcId="{86189486-7578-4DCA-8EE9-783C66D25C4F}" destId="{76213CD4-B282-44FC-A929-F6B4690D3AC5}" srcOrd="3" destOrd="0" parTransId="{A59EF28D-D8CD-4043-8EB6-5A6097E6528B}" sibTransId="{458474DE-0D6F-46B2-82CF-9115BE9C3F67}"/>
    <dgm:cxn modelId="{153D8985-C0DF-4906-AECF-E66DD711E771}" srcId="{86189486-7578-4DCA-8EE9-783C66D25C4F}" destId="{A48249A4-E7EF-4697-BB42-383D9B20AF5F}" srcOrd="0" destOrd="0" parTransId="{01E93271-2B04-41E2-AC55-3A1ACE668EE8}" sibTransId="{AA1EDA4B-0CE7-45E7-A251-F1A10A94541D}"/>
    <dgm:cxn modelId="{68EFBFB0-F994-4BFE-A2AE-710AE8359026}" type="presOf" srcId="{86189486-7578-4DCA-8EE9-783C66D25C4F}" destId="{B840162B-5FEC-45D0-851C-6F89BEF4FB13}" srcOrd="0" destOrd="0" presId="urn:microsoft.com/office/officeart/2005/8/layout/process1"/>
    <dgm:cxn modelId="{B07EEEB5-489D-4C21-971A-D1E958EA80F5}" type="presOf" srcId="{A48249A4-E7EF-4697-BB42-383D9B20AF5F}" destId="{F03452EB-2D87-4152-88C2-7A74B0FB631B}" srcOrd="0" destOrd="0" presId="urn:microsoft.com/office/officeart/2005/8/layout/process1"/>
    <dgm:cxn modelId="{47805ACA-7769-4D3C-BDEB-FD37B7FBABE4}" srcId="{86189486-7578-4DCA-8EE9-783C66D25C4F}" destId="{7792F195-E4D3-49E2-9EFD-B6999E64A58A}" srcOrd="2" destOrd="0" parTransId="{6FF15663-12B2-4DDF-B3EC-C8563CF434C8}" sibTransId="{22BADFB1-293F-410A-B2F7-83DC273C3199}"/>
    <dgm:cxn modelId="{7CA308CB-18F7-4887-9A8C-9DA22A1C50EE}" srcId="{86189486-7578-4DCA-8EE9-783C66D25C4F}" destId="{40BB782C-895A-4124-9077-9A5C1D564672}" srcOrd="1" destOrd="0" parTransId="{10F2051C-FA93-4768-B157-FC976EDEE140}" sibTransId="{CBD0EE95-770C-4B18-9AF7-2123159DEACD}"/>
    <dgm:cxn modelId="{7D0B51E5-1CDB-419D-A67C-FD3E5A8AAC27}" type="presOf" srcId="{40BB782C-895A-4124-9077-9A5C1D564672}" destId="{5F4A5C14-26F9-4F30-B654-9760C5CCDA76}" srcOrd="0" destOrd="0" presId="urn:microsoft.com/office/officeart/2005/8/layout/process1"/>
    <dgm:cxn modelId="{FA14E1EC-F9C5-4D94-9560-FE3870288E64}" type="presOf" srcId="{CBD0EE95-770C-4B18-9AF7-2123159DEACD}" destId="{A4DBC274-0334-45CD-B99C-5C75F3072071}" srcOrd="1" destOrd="0" presId="urn:microsoft.com/office/officeart/2005/8/layout/process1"/>
    <dgm:cxn modelId="{BEA683EE-9922-48D3-B7E5-3E8970FD5F20}" type="presOf" srcId="{AA1EDA4B-0CE7-45E7-A251-F1A10A94541D}" destId="{BB5D0441-16B8-4190-8BB6-C5F7152A4331}" srcOrd="1" destOrd="0" presId="urn:microsoft.com/office/officeart/2005/8/layout/process1"/>
    <dgm:cxn modelId="{FB95B1FC-AD45-439D-831D-CB9218C8EE8F}" type="presOf" srcId="{76213CD4-B282-44FC-A929-F6B4690D3AC5}" destId="{2C8666A8-403A-4B48-B7F7-D241634C1DF0}" srcOrd="0" destOrd="0" presId="urn:microsoft.com/office/officeart/2005/8/layout/process1"/>
    <dgm:cxn modelId="{4C0C5619-D05F-4E4C-AFC1-D9F5454CC075}" type="presParOf" srcId="{B840162B-5FEC-45D0-851C-6F89BEF4FB13}" destId="{F03452EB-2D87-4152-88C2-7A74B0FB631B}" srcOrd="0" destOrd="0" presId="urn:microsoft.com/office/officeart/2005/8/layout/process1"/>
    <dgm:cxn modelId="{2B8FD3D4-816B-4FE5-8D1E-8A6E37D5842B}" type="presParOf" srcId="{B840162B-5FEC-45D0-851C-6F89BEF4FB13}" destId="{2DED3CC0-D442-4973-9CDD-322CA093AAF3}" srcOrd="1" destOrd="0" presId="urn:microsoft.com/office/officeart/2005/8/layout/process1"/>
    <dgm:cxn modelId="{F38ECA59-155D-4879-910B-7073FE4AF1AC}" type="presParOf" srcId="{2DED3CC0-D442-4973-9CDD-322CA093AAF3}" destId="{BB5D0441-16B8-4190-8BB6-C5F7152A4331}" srcOrd="0" destOrd="0" presId="urn:microsoft.com/office/officeart/2005/8/layout/process1"/>
    <dgm:cxn modelId="{A16CF52B-FACA-4B53-9CEB-997892FD82AC}" type="presParOf" srcId="{B840162B-5FEC-45D0-851C-6F89BEF4FB13}" destId="{5F4A5C14-26F9-4F30-B654-9760C5CCDA76}" srcOrd="2" destOrd="0" presId="urn:microsoft.com/office/officeart/2005/8/layout/process1"/>
    <dgm:cxn modelId="{CD81C685-0956-4597-9EC6-31758E04807F}" type="presParOf" srcId="{B840162B-5FEC-45D0-851C-6F89BEF4FB13}" destId="{07F6DBD6-3C05-432F-B0F4-465E78664F72}" srcOrd="3" destOrd="0" presId="urn:microsoft.com/office/officeart/2005/8/layout/process1"/>
    <dgm:cxn modelId="{7E0289E2-4194-4D04-8ADD-0215D5C1DDF5}" type="presParOf" srcId="{07F6DBD6-3C05-432F-B0F4-465E78664F72}" destId="{A4DBC274-0334-45CD-B99C-5C75F3072071}" srcOrd="0" destOrd="0" presId="urn:microsoft.com/office/officeart/2005/8/layout/process1"/>
    <dgm:cxn modelId="{B48108BB-4544-4F85-8E88-6E18870FA612}" type="presParOf" srcId="{B840162B-5FEC-45D0-851C-6F89BEF4FB13}" destId="{AB0F7AFD-1713-4D74-A443-9C930FC2DF43}" srcOrd="4" destOrd="0" presId="urn:microsoft.com/office/officeart/2005/8/layout/process1"/>
    <dgm:cxn modelId="{EB784EC2-3A2D-4B5F-8D28-B2C303D3670D}" type="presParOf" srcId="{B840162B-5FEC-45D0-851C-6F89BEF4FB13}" destId="{0D4A2889-8164-4CEE-9055-3BD9C48EEA30}" srcOrd="5" destOrd="0" presId="urn:microsoft.com/office/officeart/2005/8/layout/process1"/>
    <dgm:cxn modelId="{7C967B32-869D-46C3-8621-6BDC629CA14B}" type="presParOf" srcId="{0D4A2889-8164-4CEE-9055-3BD9C48EEA30}" destId="{E2CE4CE7-548C-47DA-AFF9-37FEB37F33C1}" srcOrd="0" destOrd="0" presId="urn:microsoft.com/office/officeart/2005/8/layout/process1"/>
    <dgm:cxn modelId="{D421028E-69A6-48EF-9524-5048B0F1F96E}" type="presParOf" srcId="{B840162B-5FEC-45D0-851C-6F89BEF4FB13}" destId="{2C8666A8-403A-4B48-B7F7-D241634C1DF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452EB-2D87-4152-88C2-7A74B0FB631B}">
      <dsp:nvSpPr>
        <dsp:cNvPr id="0" name=""/>
        <dsp:cNvSpPr/>
      </dsp:nvSpPr>
      <dsp:spPr>
        <a:xfrm>
          <a:off x="8092" y="686733"/>
          <a:ext cx="1384517" cy="15384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Detect the waste </a:t>
          </a:r>
        </a:p>
      </dsp:txBody>
      <dsp:txXfrm>
        <a:off x="48643" y="727284"/>
        <a:ext cx="1303415" cy="1457308"/>
      </dsp:txXfrm>
    </dsp:sp>
    <dsp:sp modelId="{2DED3CC0-D442-4973-9CDD-322CA093AAF3}">
      <dsp:nvSpPr>
        <dsp:cNvPr id="0" name=""/>
        <dsp:cNvSpPr/>
      </dsp:nvSpPr>
      <dsp:spPr>
        <a:xfrm>
          <a:off x="1589372" y="1211953"/>
          <a:ext cx="417135" cy="487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1589372" y="1309547"/>
        <a:ext cx="291995" cy="292782"/>
      </dsp:txXfrm>
    </dsp:sp>
    <dsp:sp modelId="{5F4A5C14-26F9-4F30-B654-9760C5CCDA76}">
      <dsp:nvSpPr>
        <dsp:cNvPr id="0" name=""/>
        <dsp:cNvSpPr/>
      </dsp:nvSpPr>
      <dsp:spPr>
        <a:xfrm>
          <a:off x="2179658" y="429388"/>
          <a:ext cx="1929705" cy="2053100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If it is wet the first flapper turns in and the waste goes in 1</a:t>
          </a:r>
          <a:r>
            <a:rPr lang="en-IN" sz="1800" b="1" kern="1200" baseline="30000" dirty="0">
              <a:latin typeface="Times New Roman" panose="02020603050405020304" pitchFamily="18" charset="0"/>
              <a:cs typeface="Times New Roman" panose="02020603050405020304" pitchFamily="18" charset="0"/>
            </a:rPr>
            <a:t>st</a:t>
          </a:r>
          <a:r>
            <a:rPr lang="en-IN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bin</a:t>
          </a:r>
          <a:r>
            <a:rPr lang="en-IN" sz="1600" b="1" kern="1200" dirty="0"/>
            <a:t>.</a:t>
          </a:r>
          <a:endParaRPr lang="en-IN" sz="1600" kern="1200" dirty="0"/>
        </a:p>
      </dsp:txBody>
      <dsp:txXfrm>
        <a:off x="2236177" y="485907"/>
        <a:ext cx="1816667" cy="1940062"/>
      </dsp:txXfrm>
    </dsp:sp>
    <dsp:sp modelId="{07F6DBD6-3C05-432F-B0F4-465E78664F72}">
      <dsp:nvSpPr>
        <dsp:cNvPr id="0" name=""/>
        <dsp:cNvSpPr/>
      </dsp:nvSpPr>
      <dsp:spPr>
        <a:xfrm>
          <a:off x="4306126" y="1211953"/>
          <a:ext cx="417135" cy="487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4306126" y="1309547"/>
        <a:ext cx="291995" cy="292782"/>
      </dsp:txXfrm>
    </dsp:sp>
    <dsp:sp modelId="{AB0F7AFD-1713-4D74-A443-9C930FC2DF43}">
      <dsp:nvSpPr>
        <dsp:cNvPr id="0" name=""/>
        <dsp:cNvSpPr/>
      </dsp:nvSpPr>
      <dsp:spPr>
        <a:xfrm>
          <a:off x="4896413" y="475193"/>
          <a:ext cx="1967621" cy="1961490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If it is metal then the second flapper turns in and the waste goes in 2</a:t>
          </a:r>
          <a:r>
            <a:rPr lang="en-IN" sz="2000" b="1" kern="1200" baseline="30000" dirty="0"/>
            <a:t>nd</a:t>
          </a:r>
          <a:r>
            <a:rPr lang="en-IN" sz="2000" b="1" kern="1200" dirty="0"/>
            <a:t> bin.</a:t>
          </a:r>
          <a:endParaRPr lang="en-IN" sz="2000" kern="1200" dirty="0"/>
        </a:p>
      </dsp:txBody>
      <dsp:txXfrm>
        <a:off x="4953863" y="532643"/>
        <a:ext cx="1852721" cy="1846590"/>
      </dsp:txXfrm>
    </dsp:sp>
    <dsp:sp modelId="{0D4A2889-8164-4CEE-9055-3BD9C48EEA30}">
      <dsp:nvSpPr>
        <dsp:cNvPr id="0" name=""/>
        <dsp:cNvSpPr/>
      </dsp:nvSpPr>
      <dsp:spPr>
        <a:xfrm>
          <a:off x="7060797" y="1211953"/>
          <a:ext cx="417135" cy="487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7060797" y="1309547"/>
        <a:ext cx="291995" cy="292782"/>
      </dsp:txXfrm>
    </dsp:sp>
    <dsp:sp modelId="{2C8666A8-403A-4B48-B7F7-D241634C1DF0}">
      <dsp:nvSpPr>
        <dsp:cNvPr id="0" name=""/>
        <dsp:cNvSpPr/>
      </dsp:nvSpPr>
      <dsp:spPr>
        <a:xfrm>
          <a:off x="7651084" y="631221"/>
          <a:ext cx="1967621" cy="164943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Else it is dry then it go straight to the last bin. </a:t>
          </a:r>
          <a:endParaRPr lang="en-IN" sz="2400" kern="1200" dirty="0"/>
        </a:p>
      </dsp:txBody>
      <dsp:txXfrm>
        <a:off x="7699394" y="679531"/>
        <a:ext cx="1871001" cy="1552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E21FC-3DFB-4976-AEC0-F39D79601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58CD8-3572-4A40-ADCC-21B779DA5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96C7-CE9D-414B-8203-D96EE04E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8ECD0-1E37-4A33-89AE-17CDC7755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6B1DF-3779-464D-AE7A-CD161FC5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22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B399-A8D0-43AB-818A-5039AB75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FBB61-C8BB-4DFD-90FA-C0ABC2E42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678CD-2CCB-49AC-9510-11BEA28B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F6CB4-60E5-4F8A-8D3B-E941B8C9C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DE982-FE1B-41A6-A499-E0E8E8CC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44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2DAE43-0F64-4D31-8B9C-531C1CC9F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5CFC4-B9D1-4E63-8D56-ADAB5972B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919CE-0D9E-48B9-8252-F2EC2E7A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54145-623B-4331-9F38-CE1B1CAB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B642D-E5D2-4B9D-B5D4-6C5349CB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89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1E011-1632-4A64-AB33-9449DDD4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53B5-88D0-4953-9E1E-9CF4C83BD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13CF2-7755-4FD4-A3F5-529E2649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69A9-BC8D-40B2-9EBD-489A3099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73910-E98F-4F80-A13E-C76A0719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48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8404-9A23-469D-B4A8-905EDB64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9F386-64AF-4710-929D-176FD163C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0412C-D42B-4EB2-94F1-3BCF4BE1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6A5A3-00E3-4637-BBA8-4D6F60AD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05A62-78EF-493A-BF4E-1A567265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39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5DE1-C9DB-479C-8DC4-1A4FC281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2392E-431F-4587-A9D0-D6647C403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71533-CEA4-40B4-9583-F8C7369B9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AD560-4C50-4F22-A219-C6748D1E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051A2-C8B2-444C-B909-67C1689D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5ABD8E-5B3A-4E79-AA08-04897A65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863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CC60-0F53-404D-BD3D-2E188A010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438C5-CDBA-4582-9EC3-599CB023B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60088-F61A-4873-A81B-246163695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3ED1B-EF77-46B2-BDF2-A639D5A86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49723-EE64-4004-B02C-DF3318E6B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79C0B-EF8C-41FD-AAA1-C2B37724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C175D-FBF1-4174-8F01-A677B0703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61C32-BC0F-43B4-85A0-8E9B5BBE9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04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2C7B-0D07-4D37-A15D-3C331EBF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64EA4-29D2-4D99-B6CE-936BDEAD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FB68C-11D9-4EA3-8906-3CC5A1893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CCDFD-BC6A-4B85-9273-922B8CD3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15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DF07FA-1CC5-4146-A88C-49D5029B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7DCA5-E895-47AD-95C3-93DDDB34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9D3B9-996D-4295-BD51-E3EB93B5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996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7200-B331-4403-8D61-19A3311A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7EF70-05C9-45D4-B52B-3BB04FA33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3C1A4-5574-49BC-8C1D-70CA6169B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E40B3-97A1-4435-8014-6C1E88A7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22D97-848B-4546-891A-E59CDA870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EC096-51F4-45A2-84E5-380F6552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95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EDB0-A61F-4301-804B-5B62872F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5E3A9B-8B9A-44C2-8058-5B12B02DD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4AE314-9968-4807-BA9E-8F6EF13C1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087E6-1BDA-4BC8-8491-EEBEF9DB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AF302-BA4D-4105-A4E9-BB0280F6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A2EBA-1681-4727-AFC0-E3E09BBE0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65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6843B5-68D5-4527-814C-3487F08B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FD553-A9DF-4D7F-A05E-665700FFE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14A86-07BA-4033-8940-3B284A080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8071F-C584-4DB1-9893-67320061163A}" type="datetimeFigureOut">
              <a:rPr lang="en-IN" smtClean="0"/>
              <a:t>22-09-2020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829C1-2E9F-494B-ADFB-ECC6A644A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660B5-2C5F-4DE5-BFA5-EAE702AFB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7AFA3-FFC5-45C4-955A-5DB881C103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038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42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40.png"/><Relationship Id="rId5" Type="http://schemas.microsoft.com/office/2007/relationships/media" Target="../media/media4.mp4"/><Relationship Id="rId10" Type="http://schemas.openxmlformats.org/officeDocument/2006/relationships/image" Target="../media/image39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B0139-6BF1-4443-B9D4-DA585ED01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56346"/>
            <a:ext cx="12192000" cy="2188723"/>
          </a:xfrm>
          <a:gradFill>
            <a:gsLst>
              <a:gs pos="27898">
                <a:srgbClr val="DAE3F3"/>
              </a:gs>
              <a:gs pos="83000">
                <a:schemeClr val="accent1">
                  <a:lumMod val="5000"/>
                  <a:lumOff val="95000"/>
                </a:schemeClr>
              </a:gs>
              <a:gs pos="15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9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br>
              <a:rPr lang="en-IN" sz="5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5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5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Vidhyavardhini’s</a:t>
            </a:r>
            <a:br>
              <a:rPr lang="en-I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7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Bhausaheb Vartak Polytechnic</a:t>
            </a:r>
            <a:br>
              <a:rPr lang="en-IN" sz="7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(Vasai)</a:t>
            </a:r>
            <a:endParaRPr lang="en-IN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5F68D-D8B7-469C-B538-0DDD4FE2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855" y="119735"/>
            <a:ext cx="1418289" cy="1411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428576-816E-471F-B12C-D3C391E02409}"/>
              </a:ext>
            </a:extLst>
          </p:cNvPr>
          <p:cNvSpPr txBox="1"/>
          <p:nvPr/>
        </p:nvSpPr>
        <p:spPr>
          <a:xfrm>
            <a:off x="568172" y="3975045"/>
            <a:ext cx="679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1910 Shruti Prasad </a:t>
            </a:r>
            <a:r>
              <a:rPr lang="en-US" sz="2400" b="1" dirty="0" err="1">
                <a:latin typeface="Comic Sans MS" panose="030F0702030302020204" pitchFamily="66" charset="0"/>
              </a:rPr>
              <a:t>Parab</a:t>
            </a:r>
            <a:r>
              <a:rPr lang="en-US" sz="2400" b="1" dirty="0">
                <a:latin typeface="Comic Sans MS" panose="030F0702030302020204" pitchFamily="66" charset="0"/>
              </a:rPr>
              <a:t> - 1700930259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66D7-B437-4E7C-A956-28B170FA70F9}"/>
              </a:ext>
            </a:extLst>
          </p:cNvPr>
          <p:cNvSpPr txBox="1"/>
          <p:nvPr/>
        </p:nvSpPr>
        <p:spPr>
          <a:xfrm>
            <a:off x="568172" y="4566686"/>
            <a:ext cx="6951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1914 Arwa </a:t>
            </a:r>
            <a:r>
              <a:rPr lang="en-US" sz="2400" b="1" dirty="0" err="1">
                <a:latin typeface="Comic Sans MS" panose="030F0702030302020204" pitchFamily="66" charset="0"/>
              </a:rPr>
              <a:t>Juzer</a:t>
            </a:r>
            <a:r>
              <a:rPr lang="en-US" sz="2400" b="1" dirty="0">
                <a:latin typeface="Comic Sans MS" panose="030F0702030302020204" pitchFamily="66" charset="0"/>
              </a:rPr>
              <a:t> </a:t>
            </a:r>
            <a:r>
              <a:rPr lang="en-US" sz="2400" b="1" dirty="0" err="1">
                <a:latin typeface="Comic Sans MS" panose="030F0702030302020204" pitchFamily="66" charset="0"/>
              </a:rPr>
              <a:t>Ujjainwala</a:t>
            </a:r>
            <a:r>
              <a:rPr lang="en-US" sz="2400" b="1" dirty="0">
                <a:latin typeface="Comic Sans MS" panose="030F0702030302020204" pitchFamily="66" charset="0"/>
              </a:rPr>
              <a:t> - 1700930265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B31EA-22F5-4785-82C3-76AAB7FE2933}"/>
              </a:ext>
            </a:extLst>
          </p:cNvPr>
          <p:cNvSpPr txBox="1"/>
          <p:nvPr/>
        </p:nvSpPr>
        <p:spPr>
          <a:xfrm>
            <a:off x="568172" y="5201654"/>
            <a:ext cx="679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1917 </a:t>
            </a:r>
            <a:r>
              <a:rPr lang="en-US" sz="2400" b="1" dirty="0" err="1">
                <a:latin typeface="Comic Sans MS" panose="030F0702030302020204" pitchFamily="66" charset="0"/>
              </a:rPr>
              <a:t>Monesa</a:t>
            </a:r>
            <a:r>
              <a:rPr lang="en-US" sz="2400" b="1" dirty="0">
                <a:latin typeface="Comic Sans MS" panose="030F0702030302020204" pitchFamily="66" charset="0"/>
              </a:rPr>
              <a:t> Hanif </a:t>
            </a:r>
            <a:r>
              <a:rPr lang="en-US" sz="2400" b="1" dirty="0" err="1">
                <a:latin typeface="Comic Sans MS" panose="030F0702030302020204" pitchFamily="66" charset="0"/>
              </a:rPr>
              <a:t>Dalani</a:t>
            </a:r>
            <a:r>
              <a:rPr lang="en-US" sz="2400" b="1" dirty="0">
                <a:latin typeface="Comic Sans MS" panose="030F0702030302020204" pitchFamily="66" charset="0"/>
              </a:rPr>
              <a:t> - 1700930275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08F52-7FE9-472F-92E5-6DC8F4231427}"/>
              </a:ext>
            </a:extLst>
          </p:cNvPr>
          <p:cNvSpPr txBox="1"/>
          <p:nvPr/>
        </p:nvSpPr>
        <p:spPr>
          <a:xfrm>
            <a:off x="568172" y="5836622"/>
            <a:ext cx="6791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1929 Sneha Saket Singh - 1800930135</a:t>
            </a:r>
          </a:p>
        </p:txBody>
      </p:sp>
    </p:spTree>
    <p:extLst>
      <p:ext uri="{BB962C8B-B14F-4D97-AF65-F5344CB8AC3E}">
        <p14:creationId xmlns:p14="http://schemas.microsoft.com/office/powerpoint/2010/main" val="288163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576278-BD7C-442F-A162-814D33C450B9}"/>
              </a:ext>
            </a:extLst>
          </p:cNvPr>
          <p:cNvSpPr txBox="1"/>
          <p:nvPr/>
        </p:nvSpPr>
        <p:spPr>
          <a:xfrm>
            <a:off x="2956264" y="179292"/>
            <a:ext cx="66493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r>
              <a:rPr lang="en-IN" sz="3200" dirty="0"/>
              <a:t> </a:t>
            </a:r>
          </a:p>
        </p:txBody>
      </p:sp>
      <p:pic>
        <p:nvPicPr>
          <p:cNvPr id="4" name="WhatsApp Video 2020-05-23 at 19.32.00">
            <a:hlinkClick r:id="" action="ppaction://media"/>
            <a:extLst>
              <a:ext uri="{FF2B5EF4-FFF2-40B4-BE49-F238E27FC236}">
                <a16:creationId xmlns:a16="http://schemas.microsoft.com/office/drawing/2014/main" id="{23CD5879-EA8A-4034-B847-15F9A4C83B9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1147" y="1287288"/>
            <a:ext cx="8549196" cy="47031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77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32" objId="4"/>
        <p14:stopEvt time="51590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888F-6E36-40BB-BBA9-9A31AE804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269" y="119270"/>
            <a:ext cx="11897139" cy="1092115"/>
          </a:xfrm>
        </p:spPr>
        <p:txBody>
          <a:bodyPr>
            <a:noAutofit/>
          </a:bodyPr>
          <a:lstStyle/>
          <a:p>
            <a:r>
              <a:rPr lang="en-I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184E3-F0B8-4E28-B73C-1DB8D0478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69" y="1403875"/>
            <a:ext cx="7703931" cy="5334855"/>
          </a:xfrm>
        </p:spPr>
        <p:txBody>
          <a:bodyPr>
            <a:no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type of product can be used in housing societies, offices, etc.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cost effective.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implemented on a large scale.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 robotic arm along with a conveyor belt.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sensors can be used to segregate bio-degradable and non-bio-degradable waste.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automatic waste segregation with robotic hand">
            <a:extLst>
              <a:ext uri="{FF2B5EF4-FFF2-40B4-BE49-F238E27FC236}">
                <a16:creationId xmlns:a16="http://schemas.microsoft.com/office/drawing/2014/main" id="{614983CC-9D10-4096-8E05-1AEC2511B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52" y="1192716"/>
            <a:ext cx="3970215" cy="223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utomatic waste segregation in wet dry plastic n all">
            <a:extLst>
              <a:ext uri="{FF2B5EF4-FFF2-40B4-BE49-F238E27FC236}">
                <a16:creationId xmlns:a16="http://schemas.microsoft.com/office/drawing/2014/main" id="{46E26F62-5AEB-4201-BC7E-6D6FCE253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739" y="3909047"/>
            <a:ext cx="4116669" cy="25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935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7E40-29AB-4D55-837B-3F26C95F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15" y="0"/>
            <a:ext cx="10515600" cy="1445157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      </a:t>
            </a:r>
            <a:endParaRPr lang="en-I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CBFD2-1101-4F60-879F-D2EBBF8E9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1887769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Recycle.  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hazardous effect on Environment.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Effective.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6BDCA-53BB-4A8C-AD8C-87B564D8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31" y="1028082"/>
            <a:ext cx="1976752" cy="1912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C396C-1914-487C-8886-737022AB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807" y="3605872"/>
            <a:ext cx="2288193" cy="2140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0F381-4A6C-4EE1-86DE-839716ACA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906" y="23610"/>
            <a:ext cx="1237278" cy="1237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B7853-CDE2-408E-895A-17F7931A03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77"/>
          <a:stretch/>
        </p:blipFill>
        <p:spPr>
          <a:xfrm>
            <a:off x="6375219" y="4200518"/>
            <a:ext cx="1815374" cy="1828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9367A2-B883-44F7-AC49-6CC14A66D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9727" y="4675997"/>
            <a:ext cx="1856145" cy="18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7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1CCF0-B3C0-40A7-A9B9-D378EF381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33" b="37864"/>
          <a:stretch/>
        </p:blipFill>
        <p:spPr>
          <a:xfrm>
            <a:off x="4205773" y="1502821"/>
            <a:ext cx="3780454" cy="186181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C3169-D5C2-4AA7-81F4-F5F7B70AB7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1" b="10550"/>
          <a:stretch/>
        </p:blipFill>
        <p:spPr>
          <a:xfrm>
            <a:off x="785703" y="4158141"/>
            <a:ext cx="2951130" cy="241948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965F6-6FDC-4494-953B-F5107A6D6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r="23463"/>
          <a:stretch/>
        </p:blipFill>
        <p:spPr>
          <a:xfrm>
            <a:off x="8847554" y="1177941"/>
            <a:ext cx="2557969" cy="246765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53B074-008F-4DFB-9E05-0389C418CE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0" b="31262"/>
          <a:stretch/>
        </p:blipFill>
        <p:spPr>
          <a:xfrm>
            <a:off x="8455165" y="3907878"/>
            <a:ext cx="2951131" cy="285923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168395-6D48-41F5-A0FD-1BE5393866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b="2525"/>
          <a:stretch/>
        </p:blipFill>
        <p:spPr>
          <a:xfrm>
            <a:off x="4329257" y="3907878"/>
            <a:ext cx="3391442" cy="251436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60FB8-5E1D-47F3-9CAC-CEB3B92AC1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91" t="3337" r="1794" b="1669"/>
          <a:stretch/>
        </p:blipFill>
        <p:spPr>
          <a:xfrm>
            <a:off x="1178088" y="1177941"/>
            <a:ext cx="2166360" cy="256621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5E56DB-954D-411D-882D-05D0D5C32CD9}"/>
              </a:ext>
            </a:extLst>
          </p:cNvPr>
          <p:cNvSpPr txBox="1"/>
          <p:nvPr/>
        </p:nvSpPr>
        <p:spPr>
          <a:xfrm>
            <a:off x="2672178" y="90888"/>
            <a:ext cx="7297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Images of Project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AB3F7E-C0B3-4D22-AEA9-1B8EA98027FF}"/>
              </a:ext>
            </a:extLst>
          </p:cNvPr>
          <p:cNvSpPr txBox="1"/>
          <p:nvPr/>
        </p:nvSpPr>
        <p:spPr>
          <a:xfrm>
            <a:off x="2672178" y="90888"/>
            <a:ext cx="7297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Videos of Project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WhatsApp Video 2020-06-19 at 22.27.05">
            <a:hlinkClick r:id="" action="ppaction://media"/>
            <a:extLst>
              <a:ext uri="{FF2B5EF4-FFF2-40B4-BE49-F238E27FC236}">
                <a16:creationId xmlns:a16="http://schemas.microsoft.com/office/drawing/2014/main" id="{F4E3CDB1-1ED2-45BE-9C83-7B9516C5E0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3475" y="1282908"/>
            <a:ext cx="2361260" cy="4292183"/>
          </a:xfrm>
          <a:prstGeom prst="rect">
            <a:avLst/>
          </a:prstGeom>
        </p:spPr>
      </p:pic>
      <p:pic>
        <p:nvPicPr>
          <p:cNvPr id="8" name="WhatsApp Video 2020-06-19 at 22.49.31">
            <a:hlinkClick r:id="" action="ppaction://media"/>
            <a:extLst>
              <a:ext uri="{FF2B5EF4-FFF2-40B4-BE49-F238E27FC236}">
                <a16:creationId xmlns:a16="http://schemas.microsoft.com/office/drawing/2014/main" id="{4DDE4545-300D-4CF3-BFD5-183CA6D411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13371" y="4107409"/>
            <a:ext cx="3305154" cy="1818265"/>
          </a:xfrm>
          <a:prstGeom prst="rect">
            <a:avLst/>
          </a:prstGeom>
        </p:spPr>
      </p:pic>
      <p:pic>
        <p:nvPicPr>
          <p:cNvPr id="11" name="WhatsApp Video 2020-06-19 at 23.18.41">
            <a:hlinkClick r:id="" action="ppaction://media"/>
            <a:extLst>
              <a:ext uri="{FF2B5EF4-FFF2-40B4-BE49-F238E27FC236}">
                <a16:creationId xmlns:a16="http://schemas.microsoft.com/office/drawing/2014/main" id="{0BAD9339-9B3D-48FB-AA53-708F3776CD3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14167" y="984661"/>
            <a:ext cx="3770258" cy="2120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4E021D-3829-4C28-9984-F58FE2983745}"/>
              </a:ext>
            </a:extLst>
          </p:cNvPr>
          <p:cNvSpPr txBox="1"/>
          <p:nvPr/>
        </p:nvSpPr>
        <p:spPr>
          <a:xfrm flipH="1">
            <a:off x="8861245" y="3236156"/>
            <a:ext cx="285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Conveyor </a:t>
            </a:r>
            <a:r>
              <a:rPr lang="en-IN" sz="2800" b="1" dirty="0">
                <a:latin typeface="Comic Sans MS" panose="030F0702030302020204" pitchFamily="66" charset="0"/>
              </a:rPr>
              <a:t>Belt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FA0C7-E60F-4A90-860E-89BA707CE147}"/>
              </a:ext>
            </a:extLst>
          </p:cNvPr>
          <p:cNvSpPr txBox="1"/>
          <p:nvPr/>
        </p:nvSpPr>
        <p:spPr>
          <a:xfrm flipH="1">
            <a:off x="9035650" y="6315367"/>
            <a:ext cx="268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Metal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48AA0-6BEB-42B9-A254-92FF67212213}"/>
              </a:ext>
            </a:extLst>
          </p:cNvPr>
          <p:cNvSpPr txBox="1"/>
          <p:nvPr/>
        </p:nvSpPr>
        <p:spPr>
          <a:xfrm flipH="1">
            <a:off x="620721" y="5925674"/>
            <a:ext cx="2214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Bin Spinner</a:t>
            </a:r>
            <a:endParaRPr lang="en-US" b="1" dirty="0">
              <a:latin typeface="Comic Sans MS" panose="030F0702030302020204" pitchFamily="66" charset="0"/>
            </a:endParaRPr>
          </a:p>
        </p:txBody>
      </p:sp>
      <p:pic>
        <p:nvPicPr>
          <p:cNvPr id="15" name="VID-20200114-WA0015">
            <a:hlinkClick r:id="" action="ppaction://media"/>
            <a:extLst>
              <a:ext uri="{FF2B5EF4-FFF2-40B4-BE49-F238E27FC236}">
                <a16:creationId xmlns:a16="http://schemas.microsoft.com/office/drawing/2014/main" id="{15F1F9AC-A88A-473E-8D60-FD708551DA4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85689" y="1462596"/>
            <a:ext cx="4668025" cy="39328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845FD5-B5CD-415F-AF7F-B2E2C32EBC11}"/>
              </a:ext>
            </a:extLst>
          </p:cNvPr>
          <p:cNvSpPr txBox="1"/>
          <p:nvPr/>
        </p:nvSpPr>
        <p:spPr>
          <a:xfrm flipH="1">
            <a:off x="4793013" y="5925674"/>
            <a:ext cx="190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Full Video</a:t>
            </a:r>
            <a:endParaRPr lang="en-US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57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4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5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584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99C9-7222-4BBD-A68E-645EBAF6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9419"/>
            <a:ext cx="10515600" cy="4639161"/>
          </a:xfrm>
        </p:spPr>
        <p:txBody>
          <a:bodyPr>
            <a:normAutofit/>
          </a:bodyPr>
          <a:lstStyle/>
          <a:p>
            <a:pPr algn="ctr"/>
            <a:br>
              <a:rPr lang="en-IN" sz="6600" b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9600" b="1" u="sng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IN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IN" sz="6600" dirty="0"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EFD5F9-D737-41A8-94F4-E725F11D99B6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IN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38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DA8EFAD3-337A-4247-B2E4-257EE5004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40" y="1917577"/>
            <a:ext cx="5052118" cy="349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CF63E3-1D53-4DD1-A6A6-5066E06F6A9A}"/>
              </a:ext>
            </a:extLst>
          </p:cNvPr>
          <p:cNvSpPr txBox="1"/>
          <p:nvPr/>
        </p:nvSpPr>
        <p:spPr>
          <a:xfrm rot="10800000" flipH="1" flipV="1">
            <a:off x="112450" y="44977"/>
            <a:ext cx="11967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- AWS </a:t>
            </a:r>
          </a:p>
        </p:txBody>
      </p:sp>
    </p:spTree>
    <p:extLst>
      <p:ext uri="{BB962C8B-B14F-4D97-AF65-F5344CB8AC3E}">
        <p14:creationId xmlns:p14="http://schemas.microsoft.com/office/powerpoint/2010/main" val="149946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6894F-540D-42D1-A866-AF010458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76550"/>
            <a:ext cx="12192000" cy="1104900"/>
          </a:xfrm>
        </p:spPr>
        <p:txBody>
          <a:bodyPr>
            <a:noAutofit/>
          </a:bodyPr>
          <a:lstStyle/>
          <a:p>
            <a:pPr algn="ctr"/>
            <a:r>
              <a:rPr lang="en-IN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Automated Waste Segregation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2E591-D81A-4C5B-A079-6C650D281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80" b="8278"/>
          <a:stretch/>
        </p:blipFill>
        <p:spPr>
          <a:xfrm>
            <a:off x="571499" y="359569"/>
            <a:ext cx="2438400" cy="2114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D56A0-5D1C-4EB3-B397-A8A5274B6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05" y="366714"/>
            <a:ext cx="3851201" cy="211454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29C36DD-6D03-49C5-8388-C77B55E7F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95"/>
          <a:stretch/>
        </p:blipFill>
        <p:spPr bwMode="auto">
          <a:xfrm>
            <a:off x="8672512" y="359569"/>
            <a:ext cx="317596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utomatic waste segregation with conveyor belt">
            <a:extLst>
              <a:ext uri="{FF2B5EF4-FFF2-40B4-BE49-F238E27FC236}">
                <a16:creationId xmlns:a16="http://schemas.microsoft.com/office/drawing/2014/main" id="{47405D9F-A4BE-45E4-8112-297EFC457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"/>
          <a:stretch/>
        </p:blipFill>
        <p:spPr bwMode="auto">
          <a:xfrm>
            <a:off x="571499" y="4383881"/>
            <a:ext cx="31242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utomatic waste segregation with conveyor belt animated">
            <a:extLst>
              <a:ext uri="{FF2B5EF4-FFF2-40B4-BE49-F238E27FC236}">
                <a16:creationId xmlns:a16="http://schemas.microsoft.com/office/drawing/2014/main" id="{F1DA0602-6187-4267-9618-2915CC72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4" y="4413646"/>
            <a:ext cx="3538537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utomatic waste segregation with conveyor belt animated">
            <a:extLst>
              <a:ext uri="{FF2B5EF4-FFF2-40B4-BE49-F238E27FC236}">
                <a16:creationId xmlns:a16="http://schemas.microsoft.com/office/drawing/2014/main" id="{BF0770CF-3040-408E-A3A7-41DB74F55C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514" y="4413646"/>
            <a:ext cx="2964971" cy="212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5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E8AB-F279-4910-8388-1A78D94D0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2264" y="303213"/>
            <a:ext cx="9144000" cy="1068387"/>
          </a:xfrm>
        </p:spPr>
        <p:txBody>
          <a:bodyPr>
            <a:noAutofit/>
          </a:bodyPr>
          <a:lstStyle/>
          <a:p>
            <a:r>
              <a:rPr lang="en-I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5836C7-651D-415D-AE93-0367B70D7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067" y="1522706"/>
            <a:ext cx="8126026" cy="5032081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Adverse Effect on Environment.</a:t>
            </a:r>
          </a:p>
          <a:p>
            <a:pPr marL="457200" indent="-457200" algn="l"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Pickers.</a:t>
            </a:r>
          </a:p>
          <a:p>
            <a:pPr marL="457200" indent="-457200" algn="l"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can be reuse.</a:t>
            </a:r>
          </a:p>
          <a:p>
            <a:pPr marL="457200" indent="-457200" algn="l"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can be segregated into </a:t>
            </a:r>
            <a:r>
              <a:rPr lang="en-IN" sz="3600">
                <a:latin typeface="Times New Roman" panose="02020603050405020304" pitchFamily="18" charset="0"/>
                <a:cs typeface="Times New Roman" panose="02020603050405020304" pitchFamily="18" charset="0"/>
              </a:rPr>
              <a:t>basic stream.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Image result for rag picker animated">
            <a:extLst>
              <a:ext uri="{FF2B5EF4-FFF2-40B4-BE49-F238E27FC236}">
                <a16:creationId xmlns:a16="http://schemas.microsoft.com/office/drawing/2014/main" id="{D6A57A3F-B8B4-4431-9E82-DF190D6DE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"/>
          <a:stretch/>
        </p:blipFill>
        <p:spPr bwMode="auto">
          <a:xfrm>
            <a:off x="7332857" y="2281562"/>
            <a:ext cx="2080027" cy="286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ecycle animated">
            <a:extLst>
              <a:ext uri="{FF2B5EF4-FFF2-40B4-BE49-F238E27FC236}">
                <a16:creationId xmlns:a16="http://schemas.microsoft.com/office/drawing/2014/main" id="{56E82A58-47B0-4B56-8A1D-60C4A637B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6"/>
          <a:stretch/>
        </p:blipFill>
        <p:spPr bwMode="auto">
          <a:xfrm>
            <a:off x="9641680" y="1417974"/>
            <a:ext cx="2080027" cy="18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EBE4EDCF-564B-4D83-8E6E-4D4CD68B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113" y="4078087"/>
            <a:ext cx="2618960" cy="260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36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6D30-F75D-4E2F-9E89-C91C8391F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87" y="352426"/>
            <a:ext cx="11916423" cy="947737"/>
          </a:xfrm>
        </p:spPr>
        <p:txBody>
          <a:bodyPr>
            <a:no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I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We Choose This Topic?</a:t>
            </a:r>
            <a:endParaRPr lang="en-IN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0BE5C-790B-4848-8F1E-37C9CE326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1724024"/>
            <a:ext cx="7372350" cy="4987493"/>
          </a:xfrm>
        </p:spPr>
        <p:txBody>
          <a:bodyPr>
            <a:noAutofit/>
          </a:bodyPr>
          <a:lstStyle/>
          <a:p>
            <a:pPr marL="342900" indent="-342900" algn="l"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can be used as household level.</a:t>
            </a:r>
          </a:p>
          <a:p>
            <a:pPr marL="342900" indent="-342900" algn="l"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can make the task easier.</a:t>
            </a:r>
          </a:p>
          <a:p>
            <a:pPr marL="342900" indent="-342900" algn="l"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Sorting of waste is Easier</a:t>
            </a:r>
          </a:p>
          <a:p>
            <a:pPr marL="342900" indent="-342900" algn="l"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Man Power.</a:t>
            </a:r>
          </a:p>
          <a:p>
            <a:pPr marL="342900" indent="-342900" algn="l"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adverse effect of Non – Biodegradable waste on environment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098" name="Picture 2" descr="Image result for advantages of waste management animated">
            <a:extLst>
              <a:ext uri="{FF2B5EF4-FFF2-40B4-BE49-F238E27FC236}">
                <a16:creationId xmlns:a16="http://schemas.microsoft.com/office/drawing/2014/main" id="{996CF1DC-0AC8-4900-904D-57BB8816B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286" y="1873751"/>
            <a:ext cx="4543424" cy="311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68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8700-D65F-428F-9F62-AE9CF9034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166"/>
            <a:ext cx="9144000" cy="1083992"/>
          </a:xfrm>
        </p:spPr>
        <p:txBody>
          <a:bodyPr>
            <a:noAutofit/>
          </a:bodyPr>
          <a:lstStyle/>
          <a:p>
            <a:r>
              <a:rPr lang="en-I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3D54C-8CB9-4A0B-A722-32576A0D1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904" y="1421397"/>
            <a:ext cx="4230371" cy="4312844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Sensor.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Motor.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Conveyer Belt.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</a:p>
        </p:txBody>
      </p:sp>
      <p:pic>
        <p:nvPicPr>
          <p:cNvPr id="4" name="Picture 2" descr="Image result for arduino">
            <a:extLst>
              <a:ext uri="{FF2B5EF4-FFF2-40B4-BE49-F238E27FC236}">
                <a16:creationId xmlns:a16="http://schemas.microsoft.com/office/drawing/2014/main" id="{F03F8532-3A66-475D-B8BF-8FA39163A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r="7707"/>
          <a:stretch/>
        </p:blipFill>
        <p:spPr bwMode="auto">
          <a:xfrm>
            <a:off x="9009205" y="797187"/>
            <a:ext cx="3138823" cy="211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A4630C4-E730-4794-B0A3-0659BF2DC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 r="14377" b="14513"/>
          <a:stretch/>
        </p:blipFill>
        <p:spPr bwMode="auto">
          <a:xfrm>
            <a:off x="9889724" y="2985726"/>
            <a:ext cx="1809717" cy="233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oisture sensor">
            <a:extLst>
              <a:ext uri="{FF2B5EF4-FFF2-40B4-BE49-F238E27FC236}">
                <a16:creationId xmlns:a16="http://schemas.microsoft.com/office/drawing/2014/main" id="{B3A3B184-2AAF-43D3-8AD0-B0E85A8C6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5" t="10497" r="4631" b="12255"/>
          <a:stretch/>
        </p:blipFill>
        <p:spPr bwMode="auto">
          <a:xfrm>
            <a:off x="4315403" y="1577686"/>
            <a:ext cx="2022557" cy="167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DC Motor - 500RPM - 12Volts">
            <a:extLst>
              <a:ext uri="{FF2B5EF4-FFF2-40B4-BE49-F238E27FC236}">
                <a16:creationId xmlns:a16="http://schemas.microsoft.com/office/drawing/2014/main" id="{43CEAC1F-A74A-4411-BB03-17FF998799ED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6" t="4421" r="4638" b="16000"/>
          <a:stretch/>
        </p:blipFill>
        <p:spPr bwMode="auto">
          <a:xfrm>
            <a:off x="7243266" y="3341911"/>
            <a:ext cx="2208777" cy="15479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16" descr="Image result for conveyor belt">
            <a:extLst>
              <a:ext uri="{FF2B5EF4-FFF2-40B4-BE49-F238E27FC236}">
                <a16:creationId xmlns:a16="http://schemas.microsoft.com/office/drawing/2014/main" id="{30BA1464-EA43-4BD2-9BA6-05A5427BF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7" t="27884" r="8490" b="26769"/>
          <a:stretch/>
        </p:blipFill>
        <p:spPr bwMode="auto">
          <a:xfrm>
            <a:off x="8799342" y="5320709"/>
            <a:ext cx="2363690" cy="131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Borg | Ultrasonic Distance Sensor (HC-SR04)">
            <a:extLst>
              <a:ext uri="{FF2B5EF4-FFF2-40B4-BE49-F238E27FC236}">
                <a16:creationId xmlns:a16="http://schemas.microsoft.com/office/drawing/2014/main" id="{33A0E73E-FE82-452B-8FAE-90CF3B5E8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0" t="15274" r="15659" b="18408"/>
          <a:stretch/>
        </p:blipFill>
        <p:spPr bwMode="auto">
          <a:xfrm>
            <a:off x="6776784" y="1443793"/>
            <a:ext cx="2022558" cy="144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v 4-phase 28byj-48 Stepper Motor+blue Uln2003 Stepper Motor ...">
            <a:extLst>
              <a:ext uri="{FF2B5EF4-FFF2-40B4-BE49-F238E27FC236}">
                <a16:creationId xmlns:a16="http://schemas.microsoft.com/office/drawing/2014/main" id="{E5B4DABD-1D46-4688-B591-3D6BE4685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t="5205" r="4017" b="1372"/>
          <a:stretch/>
        </p:blipFill>
        <p:spPr bwMode="auto">
          <a:xfrm>
            <a:off x="4409416" y="3900752"/>
            <a:ext cx="2100662" cy="213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uy MG90S Mini Digital Servo Motor 180? Rotation Online">
            <a:extLst>
              <a:ext uri="{FF2B5EF4-FFF2-40B4-BE49-F238E27FC236}">
                <a16:creationId xmlns:a16="http://schemas.microsoft.com/office/drawing/2014/main" id="{2C9BA630-E5DA-4BAB-97D2-3D40A873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92" y="4966073"/>
            <a:ext cx="1758761" cy="17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8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5778C-9239-4743-89F9-E63BCFB17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21942"/>
            <a:ext cx="5160964" cy="745725"/>
          </a:xfrm>
        </p:spPr>
        <p:txBody>
          <a:bodyPr>
            <a:no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17B14-4DF9-48F7-8D61-78D7A9B93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1943"/>
            <a:ext cx="5183188" cy="745724"/>
          </a:xfrm>
        </p:spPr>
        <p:txBody>
          <a:bodyPr>
            <a:noAutofit/>
          </a:bodyPr>
          <a:lstStyle/>
          <a:p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64DF94-5900-460A-B0D7-7344534B54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4" y="1975281"/>
            <a:ext cx="5296240" cy="343565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C1B1909-F654-4E49-A28A-2CE20F1B71B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" b="3525"/>
          <a:stretch/>
        </p:blipFill>
        <p:spPr>
          <a:xfrm>
            <a:off x="6436311" y="1440418"/>
            <a:ext cx="5377315" cy="3977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74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A96F-2640-4690-B01B-4E2795651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DE19A0B-6099-497B-95C2-DF951DF430E0}"/>
              </a:ext>
            </a:extLst>
          </p:cNvPr>
          <p:cNvGraphicFramePr/>
          <p:nvPr/>
        </p:nvGraphicFramePr>
        <p:xfrm>
          <a:off x="1445356" y="1420436"/>
          <a:ext cx="9626799" cy="291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DDF0D1F-8A2A-4F22-8E5A-005861F45526}"/>
              </a:ext>
            </a:extLst>
          </p:cNvPr>
          <p:cNvSpPr/>
          <p:nvPr/>
        </p:nvSpPr>
        <p:spPr>
          <a:xfrm>
            <a:off x="2073491" y="4427186"/>
            <a:ext cx="2388093" cy="12488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Implementation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5A67F3C-D0FB-4F66-A75F-A8411954D334}"/>
              </a:ext>
            </a:extLst>
          </p:cNvPr>
          <p:cNvSpPr/>
          <p:nvPr/>
        </p:nvSpPr>
        <p:spPr>
          <a:xfrm>
            <a:off x="4777295" y="4776395"/>
            <a:ext cx="621437" cy="55041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B2F3C-3AD1-43C8-8698-948EBBECB708}"/>
              </a:ext>
            </a:extLst>
          </p:cNvPr>
          <p:cNvSpPr/>
          <p:nvPr/>
        </p:nvSpPr>
        <p:spPr>
          <a:xfrm>
            <a:off x="5912528" y="4427186"/>
            <a:ext cx="2485747" cy="124883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 Spinner means Rotating Bin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BAE0-A31D-4623-88FE-1BE0658C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0"/>
            <a:ext cx="10515600" cy="1041478"/>
          </a:xfrm>
        </p:spPr>
        <p:txBody>
          <a:bodyPr>
            <a:normAutofit/>
          </a:bodyPr>
          <a:lstStyle/>
          <a:p>
            <a:pPr algn="ctr"/>
            <a:r>
              <a:rPr lang="en-I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 Model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02F077B8-2DEC-4B3F-9017-03A4673B18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16598" r="10233" b="10973"/>
          <a:stretch/>
        </p:blipFill>
        <p:spPr>
          <a:xfrm>
            <a:off x="6748980" y="1690687"/>
            <a:ext cx="5115553" cy="43157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05C0DCC-B95D-4E26-8A7C-5CC32CFE83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" r="1521"/>
          <a:stretch/>
        </p:blipFill>
        <p:spPr>
          <a:xfrm>
            <a:off x="406581" y="1690687"/>
            <a:ext cx="5817406" cy="43157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586B49-A512-4364-8A89-A841B1722E3E}"/>
              </a:ext>
            </a:extLst>
          </p:cNvPr>
          <p:cNvSpPr/>
          <p:nvPr/>
        </p:nvSpPr>
        <p:spPr>
          <a:xfrm>
            <a:off x="1566909" y="855615"/>
            <a:ext cx="1500326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1</a:t>
            </a:r>
            <a:r>
              <a:rPr lang="en-US" baseline="30000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st</a:t>
            </a:r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 Flapper</a:t>
            </a:r>
            <a:endParaRPr lang="en-IN" dirty="0">
              <a:solidFill>
                <a:sysClr val="windowText" lastClr="000000"/>
              </a:solidFill>
              <a:highlight>
                <a:srgbClr val="CFE6ED"/>
              </a:highlight>
              <a:latin typeface="Comic Sans MS" panose="030F0702030302020204" pitchFamily="66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9035F02-F002-494D-8D71-65CB7353881C}"/>
              </a:ext>
            </a:extLst>
          </p:cNvPr>
          <p:cNvCxnSpPr>
            <a:cxnSpLocks/>
          </p:cNvCxnSpPr>
          <p:nvPr/>
        </p:nvCxnSpPr>
        <p:spPr>
          <a:xfrm flipH="1">
            <a:off x="2317072" y="1255681"/>
            <a:ext cx="26633" cy="4350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F06928-0C98-4587-8176-E207AF83A83A}"/>
              </a:ext>
            </a:extLst>
          </p:cNvPr>
          <p:cNvCxnSpPr/>
          <p:nvPr/>
        </p:nvCxnSpPr>
        <p:spPr>
          <a:xfrm>
            <a:off x="3591017" y="1290621"/>
            <a:ext cx="253014" cy="4000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F0DABA7-9AB7-48C1-BA9F-70EECAF8A865}"/>
              </a:ext>
            </a:extLst>
          </p:cNvPr>
          <p:cNvSpPr/>
          <p:nvPr/>
        </p:nvSpPr>
        <p:spPr>
          <a:xfrm>
            <a:off x="3025962" y="876445"/>
            <a:ext cx="1500326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2</a:t>
            </a:r>
            <a:r>
              <a:rPr lang="en-US" baseline="30000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nd</a:t>
            </a:r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  Flapper</a:t>
            </a:r>
            <a:endParaRPr lang="en-IN" dirty="0">
              <a:solidFill>
                <a:sysClr val="windowText" lastClr="000000"/>
              </a:solidFill>
              <a:highlight>
                <a:srgbClr val="CFE6ED"/>
              </a:highlight>
              <a:latin typeface="Comic Sans MS" panose="030F0702030302020204" pitchFamily="66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787C9E-C4A1-422C-9385-79EE14E5D625}"/>
              </a:ext>
            </a:extLst>
          </p:cNvPr>
          <p:cNvCxnSpPr>
            <a:cxnSpLocks/>
          </p:cNvCxnSpPr>
          <p:nvPr/>
        </p:nvCxnSpPr>
        <p:spPr>
          <a:xfrm>
            <a:off x="905522" y="1290621"/>
            <a:ext cx="809560" cy="7565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E60D145-FAE1-47A8-BCE2-75028D5058C6}"/>
              </a:ext>
            </a:extLst>
          </p:cNvPr>
          <p:cNvSpPr/>
          <p:nvPr/>
        </p:nvSpPr>
        <p:spPr>
          <a:xfrm>
            <a:off x="78117" y="884642"/>
            <a:ext cx="1687946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Metal Sensor</a:t>
            </a:r>
            <a:endParaRPr lang="en-IN" dirty="0">
              <a:solidFill>
                <a:sysClr val="windowText" lastClr="000000"/>
              </a:solidFill>
              <a:highlight>
                <a:srgbClr val="CFE6ED"/>
              </a:highlight>
              <a:latin typeface="Comic Sans MS" panose="030F0702030302020204" pitchFamily="66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72EC14-2189-486D-8F22-F627F934E45B}"/>
              </a:ext>
            </a:extLst>
          </p:cNvPr>
          <p:cNvCxnSpPr>
            <a:cxnSpLocks/>
          </p:cNvCxnSpPr>
          <p:nvPr/>
        </p:nvCxnSpPr>
        <p:spPr>
          <a:xfrm flipV="1">
            <a:off x="622995" y="2269163"/>
            <a:ext cx="0" cy="8468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933ED-BF5D-4A96-9826-71BEDFE4CD49}"/>
              </a:ext>
            </a:extLst>
          </p:cNvPr>
          <p:cNvSpPr/>
          <p:nvPr/>
        </p:nvSpPr>
        <p:spPr>
          <a:xfrm>
            <a:off x="-352003" y="3277795"/>
            <a:ext cx="1918897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Moisture Sensor</a:t>
            </a:r>
            <a:endParaRPr lang="en-IN" dirty="0">
              <a:solidFill>
                <a:sysClr val="windowText" lastClr="000000"/>
              </a:solidFill>
              <a:highlight>
                <a:srgbClr val="CFE6ED"/>
              </a:highlight>
              <a:latin typeface="Comic Sans MS" panose="030F0702030302020204" pitchFamily="66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6452BE-1B93-4B88-8F81-88E010723B43}"/>
              </a:ext>
            </a:extLst>
          </p:cNvPr>
          <p:cNvCxnSpPr>
            <a:cxnSpLocks/>
          </p:cNvCxnSpPr>
          <p:nvPr/>
        </p:nvCxnSpPr>
        <p:spPr>
          <a:xfrm flipH="1">
            <a:off x="4770347" y="1319648"/>
            <a:ext cx="289925" cy="11043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17FB7EA-1C10-4B46-AE26-CC5C96A92286}"/>
              </a:ext>
            </a:extLst>
          </p:cNvPr>
          <p:cNvSpPr/>
          <p:nvPr/>
        </p:nvSpPr>
        <p:spPr>
          <a:xfrm>
            <a:off x="4542409" y="899380"/>
            <a:ext cx="1500326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Dry Bin</a:t>
            </a:r>
            <a:endParaRPr lang="en-IN" dirty="0">
              <a:solidFill>
                <a:sysClr val="windowText" lastClr="000000"/>
              </a:solidFill>
              <a:highlight>
                <a:srgbClr val="CFE6ED"/>
              </a:highlight>
              <a:latin typeface="Comic Sans MS" panose="030F0702030302020204" pitchFamily="66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5D5BA4-CEB5-428B-ABA4-7B857D370B9F}"/>
              </a:ext>
            </a:extLst>
          </p:cNvPr>
          <p:cNvCxnSpPr>
            <a:cxnSpLocks/>
          </p:cNvCxnSpPr>
          <p:nvPr/>
        </p:nvCxnSpPr>
        <p:spPr>
          <a:xfrm flipV="1">
            <a:off x="2178067" y="3495299"/>
            <a:ext cx="0" cy="20177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EB367C3-3E52-42B9-819E-9044E3293528}"/>
              </a:ext>
            </a:extLst>
          </p:cNvPr>
          <p:cNvSpPr/>
          <p:nvPr/>
        </p:nvSpPr>
        <p:spPr>
          <a:xfrm>
            <a:off x="1402671" y="5521168"/>
            <a:ext cx="1525558" cy="391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Wet Bin</a:t>
            </a:r>
            <a:endParaRPr lang="en-IN" dirty="0">
              <a:solidFill>
                <a:sysClr val="windowText" lastClr="000000"/>
              </a:solidFill>
              <a:highlight>
                <a:srgbClr val="CFE6ED"/>
              </a:highlight>
              <a:latin typeface="Comic Sans MS" panose="030F0702030302020204" pitchFamily="66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899285-FB06-4390-9A56-574FB5620A51}"/>
              </a:ext>
            </a:extLst>
          </p:cNvPr>
          <p:cNvCxnSpPr>
            <a:cxnSpLocks/>
          </p:cNvCxnSpPr>
          <p:nvPr/>
        </p:nvCxnSpPr>
        <p:spPr>
          <a:xfrm flipH="1" flipV="1">
            <a:off x="4048217" y="2803249"/>
            <a:ext cx="710607" cy="208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3AB94C6-ABC2-4EF3-944E-A5F93DEE641B}"/>
              </a:ext>
            </a:extLst>
          </p:cNvPr>
          <p:cNvSpPr/>
          <p:nvPr/>
        </p:nvSpPr>
        <p:spPr>
          <a:xfrm>
            <a:off x="4542409" y="2780314"/>
            <a:ext cx="1687946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Ultra Sonic Sensor</a:t>
            </a:r>
            <a:endParaRPr lang="en-IN" dirty="0">
              <a:solidFill>
                <a:sysClr val="windowText" lastClr="000000"/>
              </a:solidFill>
              <a:highlight>
                <a:srgbClr val="CFE6ED"/>
              </a:highlight>
              <a:latin typeface="Comic Sans MS" panose="030F0702030302020204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EA7BCA-50A7-499B-ABC5-AA01BCD91E5C}"/>
              </a:ext>
            </a:extLst>
          </p:cNvPr>
          <p:cNvCxnSpPr>
            <a:cxnSpLocks/>
          </p:cNvCxnSpPr>
          <p:nvPr/>
        </p:nvCxnSpPr>
        <p:spPr>
          <a:xfrm flipV="1">
            <a:off x="3591017" y="3848555"/>
            <a:ext cx="4517" cy="14602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922BA7C-3935-43A8-B8A6-4570AC8281AF}"/>
              </a:ext>
            </a:extLst>
          </p:cNvPr>
          <p:cNvSpPr/>
          <p:nvPr/>
        </p:nvSpPr>
        <p:spPr>
          <a:xfrm>
            <a:off x="2798119" y="5308847"/>
            <a:ext cx="1687946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Bin Spinner</a:t>
            </a:r>
            <a:endParaRPr lang="en-IN" dirty="0">
              <a:solidFill>
                <a:sysClr val="windowText" lastClr="000000"/>
              </a:solidFill>
              <a:highlight>
                <a:srgbClr val="CFE6ED"/>
              </a:highlight>
              <a:latin typeface="Comic Sans MS" panose="030F0702030302020204" pitchFamily="66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2C08996-93B5-4551-B55A-EFDA8805D563}"/>
              </a:ext>
            </a:extLst>
          </p:cNvPr>
          <p:cNvCxnSpPr>
            <a:cxnSpLocks/>
          </p:cNvCxnSpPr>
          <p:nvPr/>
        </p:nvCxnSpPr>
        <p:spPr>
          <a:xfrm flipV="1">
            <a:off x="3201076" y="3597268"/>
            <a:ext cx="248390" cy="4864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B912163-5D2A-4A58-B5D5-FCEE3B24762D}"/>
              </a:ext>
            </a:extLst>
          </p:cNvPr>
          <p:cNvSpPr/>
          <p:nvPr/>
        </p:nvSpPr>
        <p:spPr>
          <a:xfrm>
            <a:off x="2218989" y="4088391"/>
            <a:ext cx="1500326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Metal Bin</a:t>
            </a:r>
            <a:endParaRPr lang="en-IN" dirty="0">
              <a:solidFill>
                <a:sysClr val="windowText" lastClr="000000"/>
              </a:solidFill>
              <a:highlight>
                <a:srgbClr val="CFE6ED"/>
              </a:highlight>
              <a:latin typeface="Comic Sans MS" panose="030F0702030302020204" pitchFamily="66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1AC8ED-329B-4E95-BF40-FBB3C828B949}"/>
              </a:ext>
            </a:extLst>
          </p:cNvPr>
          <p:cNvCxnSpPr>
            <a:cxnSpLocks/>
          </p:cNvCxnSpPr>
          <p:nvPr/>
        </p:nvCxnSpPr>
        <p:spPr>
          <a:xfrm flipV="1">
            <a:off x="1310302" y="2420133"/>
            <a:ext cx="700569" cy="15659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6300E426-A11E-4D04-8AA4-BFBB00CAD343}"/>
              </a:ext>
            </a:extLst>
          </p:cNvPr>
          <p:cNvSpPr/>
          <p:nvPr/>
        </p:nvSpPr>
        <p:spPr>
          <a:xfrm>
            <a:off x="511112" y="4132667"/>
            <a:ext cx="1527354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Conveyor Belt</a:t>
            </a:r>
            <a:endParaRPr lang="en-IN" dirty="0">
              <a:solidFill>
                <a:sysClr val="windowText" lastClr="000000"/>
              </a:solidFill>
              <a:highlight>
                <a:srgbClr val="CFE6ED"/>
              </a:highlight>
              <a:latin typeface="Comic Sans MS" panose="030F0702030302020204" pitchFamily="66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5982A4-EC8A-491D-A551-5D74F5B5CF25}"/>
              </a:ext>
            </a:extLst>
          </p:cNvPr>
          <p:cNvSpPr/>
          <p:nvPr/>
        </p:nvSpPr>
        <p:spPr>
          <a:xfrm>
            <a:off x="2885243" y="3069810"/>
            <a:ext cx="319596" cy="712077"/>
          </a:xfrm>
          <a:custGeom>
            <a:avLst/>
            <a:gdLst>
              <a:gd name="connsiteX0" fmla="*/ 115409 w 319596"/>
              <a:gd name="connsiteY0" fmla="*/ 712077 h 712077"/>
              <a:gd name="connsiteX1" fmla="*/ 71021 w 319596"/>
              <a:gd name="connsiteY1" fmla="*/ 676567 h 712077"/>
              <a:gd name="connsiteX2" fmla="*/ 44388 w 319596"/>
              <a:gd name="connsiteY2" fmla="*/ 623301 h 712077"/>
              <a:gd name="connsiteX3" fmla="*/ 26633 w 319596"/>
              <a:gd name="connsiteY3" fmla="*/ 596668 h 712077"/>
              <a:gd name="connsiteX4" fmla="*/ 17755 w 319596"/>
              <a:gd name="connsiteY4" fmla="*/ 552279 h 712077"/>
              <a:gd name="connsiteX5" fmla="*/ 8877 w 319596"/>
              <a:gd name="connsiteY5" fmla="*/ 525646 h 712077"/>
              <a:gd name="connsiteX6" fmla="*/ 0 w 319596"/>
              <a:gd name="connsiteY6" fmla="*/ 445747 h 712077"/>
              <a:gd name="connsiteX7" fmla="*/ 8877 w 319596"/>
              <a:gd name="connsiteY7" fmla="*/ 285949 h 712077"/>
              <a:gd name="connsiteX8" fmla="*/ 26633 w 319596"/>
              <a:gd name="connsiteY8" fmla="*/ 268194 h 712077"/>
              <a:gd name="connsiteX9" fmla="*/ 44388 w 319596"/>
              <a:gd name="connsiteY9" fmla="*/ 241561 h 712077"/>
              <a:gd name="connsiteX10" fmla="*/ 71021 w 319596"/>
              <a:gd name="connsiteY10" fmla="*/ 214928 h 712077"/>
              <a:gd name="connsiteX11" fmla="*/ 88776 w 319596"/>
              <a:gd name="connsiteY11" fmla="*/ 188295 h 712077"/>
              <a:gd name="connsiteX12" fmla="*/ 133165 w 319596"/>
              <a:gd name="connsiteY12" fmla="*/ 152784 h 712077"/>
              <a:gd name="connsiteX13" fmla="*/ 177553 w 319596"/>
              <a:gd name="connsiteY13" fmla="*/ 117273 h 712077"/>
              <a:gd name="connsiteX14" fmla="*/ 230819 w 319596"/>
              <a:gd name="connsiteY14" fmla="*/ 81763 h 712077"/>
              <a:gd name="connsiteX15" fmla="*/ 257452 w 319596"/>
              <a:gd name="connsiteY15" fmla="*/ 64007 h 712077"/>
              <a:gd name="connsiteX16" fmla="*/ 292963 w 319596"/>
              <a:gd name="connsiteY16" fmla="*/ 55130 h 712077"/>
              <a:gd name="connsiteX17" fmla="*/ 319596 w 319596"/>
              <a:gd name="connsiteY17" fmla="*/ 46252 h 712077"/>
              <a:gd name="connsiteX18" fmla="*/ 248574 w 319596"/>
              <a:gd name="connsiteY18" fmla="*/ 19619 h 712077"/>
              <a:gd name="connsiteX19" fmla="*/ 213064 w 319596"/>
              <a:gd name="connsiteY19" fmla="*/ 10741 h 712077"/>
              <a:gd name="connsiteX20" fmla="*/ 186431 w 319596"/>
              <a:gd name="connsiteY20" fmla="*/ 1864 h 712077"/>
              <a:gd name="connsiteX21" fmla="*/ 221941 w 319596"/>
              <a:gd name="connsiteY21" fmla="*/ 19619 h 712077"/>
              <a:gd name="connsiteX22" fmla="*/ 248574 w 319596"/>
              <a:gd name="connsiteY22" fmla="*/ 37374 h 712077"/>
              <a:gd name="connsiteX23" fmla="*/ 292963 w 319596"/>
              <a:gd name="connsiteY23" fmla="*/ 46252 h 712077"/>
              <a:gd name="connsiteX24" fmla="*/ 319596 w 319596"/>
              <a:gd name="connsiteY24" fmla="*/ 55130 h 712077"/>
              <a:gd name="connsiteX25" fmla="*/ 284085 w 319596"/>
              <a:gd name="connsiteY25" fmla="*/ 99518 h 712077"/>
              <a:gd name="connsiteX26" fmla="*/ 248574 w 319596"/>
              <a:gd name="connsiteY26" fmla="*/ 152784 h 712077"/>
              <a:gd name="connsiteX27" fmla="*/ 230819 w 319596"/>
              <a:gd name="connsiteY27" fmla="*/ 188295 h 71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19596" h="712077">
                <a:moveTo>
                  <a:pt x="115409" y="712077"/>
                </a:moveTo>
                <a:cubicBezTo>
                  <a:pt x="100613" y="700240"/>
                  <a:pt x="84419" y="689965"/>
                  <a:pt x="71021" y="676567"/>
                </a:cubicBezTo>
                <a:cubicBezTo>
                  <a:pt x="45581" y="651127"/>
                  <a:pt x="58828" y="652181"/>
                  <a:pt x="44388" y="623301"/>
                </a:cubicBezTo>
                <a:cubicBezTo>
                  <a:pt x="39616" y="613758"/>
                  <a:pt x="32551" y="605546"/>
                  <a:pt x="26633" y="596668"/>
                </a:cubicBezTo>
                <a:cubicBezTo>
                  <a:pt x="23674" y="581872"/>
                  <a:pt x="21415" y="566918"/>
                  <a:pt x="17755" y="552279"/>
                </a:cubicBezTo>
                <a:cubicBezTo>
                  <a:pt x="15485" y="543201"/>
                  <a:pt x="10415" y="534877"/>
                  <a:pt x="8877" y="525646"/>
                </a:cubicBezTo>
                <a:cubicBezTo>
                  <a:pt x="4472" y="499214"/>
                  <a:pt x="2959" y="472380"/>
                  <a:pt x="0" y="445747"/>
                </a:cubicBezTo>
                <a:cubicBezTo>
                  <a:pt x="2959" y="392481"/>
                  <a:pt x="963" y="338707"/>
                  <a:pt x="8877" y="285949"/>
                </a:cubicBezTo>
                <a:cubicBezTo>
                  <a:pt x="10119" y="277672"/>
                  <a:pt x="21404" y="274730"/>
                  <a:pt x="26633" y="268194"/>
                </a:cubicBezTo>
                <a:cubicBezTo>
                  <a:pt x="33298" y="259863"/>
                  <a:pt x="37558" y="249758"/>
                  <a:pt x="44388" y="241561"/>
                </a:cubicBezTo>
                <a:cubicBezTo>
                  <a:pt x="52425" y="231916"/>
                  <a:pt x="62984" y="224573"/>
                  <a:pt x="71021" y="214928"/>
                </a:cubicBezTo>
                <a:cubicBezTo>
                  <a:pt x="77851" y="206731"/>
                  <a:pt x="82111" y="196626"/>
                  <a:pt x="88776" y="188295"/>
                </a:cubicBezTo>
                <a:cubicBezTo>
                  <a:pt x="103231" y="170226"/>
                  <a:pt x="113393" y="165966"/>
                  <a:pt x="133165" y="152784"/>
                </a:cubicBezTo>
                <a:cubicBezTo>
                  <a:pt x="172873" y="93221"/>
                  <a:pt x="126097" y="151578"/>
                  <a:pt x="177553" y="117273"/>
                </a:cubicBezTo>
                <a:cubicBezTo>
                  <a:pt x="244049" y="72942"/>
                  <a:pt x="167495" y="102869"/>
                  <a:pt x="230819" y="81763"/>
                </a:cubicBezTo>
                <a:cubicBezTo>
                  <a:pt x="239697" y="75844"/>
                  <a:pt x="247645" y="68210"/>
                  <a:pt x="257452" y="64007"/>
                </a:cubicBezTo>
                <a:cubicBezTo>
                  <a:pt x="268667" y="59201"/>
                  <a:pt x="281231" y="58482"/>
                  <a:pt x="292963" y="55130"/>
                </a:cubicBezTo>
                <a:cubicBezTo>
                  <a:pt x="301961" y="52559"/>
                  <a:pt x="310718" y="49211"/>
                  <a:pt x="319596" y="46252"/>
                </a:cubicBezTo>
                <a:cubicBezTo>
                  <a:pt x="278468" y="18834"/>
                  <a:pt x="306169" y="32418"/>
                  <a:pt x="248574" y="19619"/>
                </a:cubicBezTo>
                <a:cubicBezTo>
                  <a:pt x="236664" y="16972"/>
                  <a:pt x="224796" y="14093"/>
                  <a:pt x="213064" y="10741"/>
                </a:cubicBezTo>
                <a:cubicBezTo>
                  <a:pt x="204066" y="8170"/>
                  <a:pt x="179814" y="-4753"/>
                  <a:pt x="186431" y="1864"/>
                </a:cubicBezTo>
                <a:cubicBezTo>
                  <a:pt x="195788" y="11222"/>
                  <a:pt x="210451" y="13053"/>
                  <a:pt x="221941" y="19619"/>
                </a:cubicBezTo>
                <a:cubicBezTo>
                  <a:pt x="231205" y="24913"/>
                  <a:pt x="238584" y="33628"/>
                  <a:pt x="248574" y="37374"/>
                </a:cubicBezTo>
                <a:cubicBezTo>
                  <a:pt x="262703" y="42672"/>
                  <a:pt x="278324" y="42592"/>
                  <a:pt x="292963" y="46252"/>
                </a:cubicBezTo>
                <a:cubicBezTo>
                  <a:pt x="302041" y="48522"/>
                  <a:pt x="310718" y="52171"/>
                  <a:pt x="319596" y="55130"/>
                </a:cubicBezTo>
                <a:cubicBezTo>
                  <a:pt x="306594" y="68131"/>
                  <a:pt x="290805" y="81597"/>
                  <a:pt x="284085" y="99518"/>
                </a:cubicBezTo>
                <a:cubicBezTo>
                  <a:pt x="262659" y="156654"/>
                  <a:pt x="296166" y="136921"/>
                  <a:pt x="248574" y="152784"/>
                </a:cubicBezTo>
                <a:cubicBezTo>
                  <a:pt x="226634" y="174725"/>
                  <a:pt x="230819" y="162170"/>
                  <a:pt x="230819" y="18829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33E6BD-FD38-410A-8CF5-449F5A42A2A2}"/>
              </a:ext>
            </a:extLst>
          </p:cNvPr>
          <p:cNvCxnSpPr>
            <a:cxnSpLocks/>
          </p:cNvCxnSpPr>
          <p:nvPr/>
        </p:nvCxnSpPr>
        <p:spPr>
          <a:xfrm flipV="1">
            <a:off x="5004741" y="5089693"/>
            <a:ext cx="255304" cy="4486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D9FBA4A-E29D-42F6-BC79-0F0DD692E202}"/>
              </a:ext>
            </a:extLst>
          </p:cNvPr>
          <p:cNvSpPr/>
          <p:nvPr/>
        </p:nvSpPr>
        <p:spPr>
          <a:xfrm>
            <a:off x="4288420" y="5554885"/>
            <a:ext cx="1687946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CFE6ED"/>
                </a:highlight>
                <a:latin typeface="Comic Sans MS" panose="030F0702030302020204" pitchFamily="66" charset="0"/>
              </a:rPr>
              <a:t>Actual Circuit</a:t>
            </a:r>
            <a:endParaRPr lang="en-IN" dirty="0">
              <a:solidFill>
                <a:sysClr val="windowText" lastClr="000000"/>
              </a:solidFill>
              <a:highlight>
                <a:srgbClr val="CFE6ED"/>
              </a:highlight>
              <a:latin typeface="Comic Sans MS" panose="030F0702030302020204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176725-658A-4234-ADFB-F5954374BAEC}"/>
              </a:ext>
            </a:extLst>
          </p:cNvPr>
          <p:cNvSpPr/>
          <p:nvPr/>
        </p:nvSpPr>
        <p:spPr>
          <a:xfrm>
            <a:off x="6929120" y="2047219"/>
            <a:ext cx="1107440" cy="12305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AE9909-33FF-4255-821B-BB28D08BA3F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463725" y="5743853"/>
            <a:ext cx="309211" cy="4071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59CE-2CA3-4CB0-9716-A93AED1DB01A}"/>
              </a:ext>
            </a:extLst>
          </p:cNvPr>
          <p:cNvSpPr/>
          <p:nvPr/>
        </p:nvSpPr>
        <p:spPr>
          <a:xfrm>
            <a:off x="6808534" y="935590"/>
            <a:ext cx="1655191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  <a:t>Stepper Motor Driver</a:t>
            </a:r>
            <a:endParaRPr lang="en-IN" dirty="0">
              <a:solidFill>
                <a:sysClr val="windowText" lastClr="000000"/>
              </a:solidFill>
              <a:highlight>
                <a:srgbClr val="00FFFF"/>
              </a:highlight>
              <a:latin typeface="Comic Sans MS" panose="030F0702030302020204" pitchFamily="66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74C1F8-27C1-4BF2-8A91-F83168A47F8A}"/>
              </a:ext>
            </a:extLst>
          </p:cNvPr>
          <p:cNvSpPr/>
          <p:nvPr/>
        </p:nvSpPr>
        <p:spPr>
          <a:xfrm>
            <a:off x="7995472" y="3425848"/>
            <a:ext cx="1554927" cy="23180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56DBD21-283F-4DB8-A67F-6BEAD13FB6A9}"/>
              </a:ext>
            </a:extLst>
          </p:cNvPr>
          <p:cNvCxnSpPr>
            <a:cxnSpLocks/>
          </p:cNvCxnSpPr>
          <p:nvPr/>
        </p:nvCxnSpPr>
        <p:spPr>
          <a:xfrm>
            <a:off x="7640320" y="1453157"/>
            <a:ext cx="0" cy="6347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8FA9817-C11D-4987-9A44-E21D8E626120}"/>
              </a:ext>
            </a:extLst>
          </p:cNvPr>
          <p:cNvSpPr/>
          <p:nvPr/>
        </p:nvSpPr>
        <p:spPr>
          <a:xfrm>
            <a:off x="7482840" y="6150995"/>
            <a:ext cx="1655191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  <a:t>Arduino</a:t>
            </a:r>
            <a:endParaRPr lang="en-IN" dirty="0">
              <a:solidFill>
                <a:sysClr val="windowText" lastClr="000000"/>
              </a:solidFill>
              <a:highlight>
                <a:srgbClr val="00FFFF"/>
              </a:highlight>
              <a:latin typeface="Comic Sans MS" panose="030F0702030302020204" pitchFamily="66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75C0C0-A4CF-441F-93BE-B3A4B52DD6D9}"/>
              </a:ext>
            </a:extLst>
          </p:cNvPr>
          <p:cNvSpPr/>
          <p:nvPr/>
        </p:nvSpPr>
        <p:spPr>
          <a:xfrm>
            <a:off x="9814560" y="3825312"/>
            <a:ext cx="427690" cy="1460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EF96893-3E1F-434D-B72E-74815CA77E13}"/>
              </a:ext>
            </a:extLst>
          </p:cNvPr>
          <p:cNvCxnSpPr>
            <a:cxnSpLocks/>
          </p:cNvCxnSpPr>
          <p:nvPr/>
        </p:nvCxnSpPr>
        <p:spPr>
          <a:xfrm flipH="1" flipV="1">
            <a:off x="10004508" y="5306173"/>
            <a:ext cx="237742" cy="3378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08DDC29-A1A4-49A3-B9B6-DFA43DA638D8}"/>
              </a:ext>
            </a:extLst>
          </p:cNvPr>
          <p:cNvSpPr/>
          <p:nvPr/>
        </p:nvSpPr>
        <p:spPr>
          <a:xfrm>
            <a:off x="9306756" y="5894753"/>
            <a:ext cx="1655191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  <a:t>Moisture Sensor Driver</a:t>
            </a:r>
            <a:endParaRPr lang="en-IN" dirty="0">
              <a:solidFill>
                <a:sysClr val="windowText" lastClr="000000"/>
              </a:solidFill>
              <a:highlight>
                <a:srgbClr val="00FFFF"/>
              </a:highlight>
              <a:latin typeface="Comic Sans MS" panose="030F0702030302020204" pitchFamily="66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EB6123E-9E09-4B48-81B0-207D07AB1F9E}"/>
              </a:ext>
            </a:extLst>
          </p:cNvPr>
          <p:cNvSpPr/>
          <p:nvPr/>
        </p:nvSpPr>
        <p:spPr>
          <a:xfrm>
            <a:off x="8772935" y="2047219"/>
            <a:ext cx="1107440" cy="9093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4627DF4-96EC-4E78-B63D-9D1391A971AD}"/>
              </a:ext>
            </a:extLst>
          </p:cNvPr>
          <p:cNvCxnSpPr>
            <a:cxnSpLocks/>
          </p:cNvCxnSpPr>
          <p:nvPr/>
        </p:nvCxnSpPr>
        <p:spPr>
          <a:xfrm>
            <a:off x="9286240" y="1373335"/>
            <a:ext cx="0" cy="6347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E970670-EF1C-4455-82DF-6465D4625940}"/>
              </a:ext>
            </a:extLst>
          </p:cNvPr>
          <p:cNvSpPr/>
          <p:nvPr/>
        </p:nvSpPr>
        <p:spPr>
          <a:xfrm>
            <a:off x="8437415" y="843566"/>
            <a:ext cx="1500326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  <a:t>VCC &amp; Ground</a:t>
            </a:r>
            <a:endParaRPr lang="en-IN" dirty="0">
              <a:solidFill>
                <a:sysClr val="windowText" lastClr="000000"/>
              </a:solidFill>
              <a:highlight>
                <a:srgbClr val="00FFFF"/>
              </a:highlight>
              <a:latin typeface="Comic Sans MS" panose="030F0702030302020204" pitchFamily="66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52A391-6FF1-47BB-B3FA-12712FDEEAAF}"/>
              </a:ext>
            </a:extLst>
          </p:cNvPr>
          <p:cNvSpPr/>
          <p:nvPr/>
        </p:nvSpPr>
        <p:spPr>
          <a:xfrm>
            <a:off x="10242250" y="2269163"/>
            <a:ext cx="893110" cy="20894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85EAC1-4C92-4E29-897A-952EBAA6C567}"/>
              </a:ext>
            </a:extLst>
          </p:cNvPr>
          <p:cNvCxnSpPr>
            <a:cxnSpLocks/>
          </p:cNvCxnSpPr>
          <p:nvPr/>
        </p:nvCxnSpPr>
        <p:spPr>
          <a:xfrm>
            <a:off x="10546080" y="1319648"/>
            <a:ext cx="193040" cy="8596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522F078-4B15-4074-B82F-0F2A3FBF5DFD}"/>
              </a:ext>
            </a:extLst>
          </p:cNvPr>
          <p:cNvSpPr/>
          <p:nvPr/>
        </p:nvSpPr>
        <p:spPr>
          <a:xfrm>
            <a:off x="9614271" y="751542"/>
            <a:ext cx="1655191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  <a:t>Power Distribution</a:t>
            </a:r>
            <a:endParaRPr lang="en-IN" dirty="0">
              <a:solidFill>
                <a:sysClr val="windowText" lastClr="000000"/>
              </a:solidFill>
              <a:highlight>
                <a:srgbClr val="00FFFF"/>
              </a:highlight>
              <a:latin typeface="Comic Sans MS" panose="030F0702030302020204" pitchFamily="66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93B3AC-4D1F-48AC-B964-8117093469C1}"/>
              </a:ext>
            </a:extLst>
          </p:cNvPr>
          <p:cNvSpPr/>
          <p:nvPr/>
        </p:nvSpPr>
        <p:spPr>
          <a:xfrm>
            <a:off x="11379200" y="2047219"/>
            <a:ext cx="485328" cy="7560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C944FBB-810D-4D11-9FF9-20AA545B62BC}"/>
              </a:ext>
            </a:extLst>
          </p:cNvPr>
          <p:cNvCxnSpPr>
            <a:cxnSpLocks/>
          </p:cNvCxnSpPr>
          <p:nvPr/>
        </p:nvCxnSpPr>
        <p:spPr>
          <a:xfrm>
            <a:off x="11623040" y="1373335"/>
            <a:ext cx="0" cy="63470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856DE8A-D79A-493A-9188-226630588FEA}"/>
              </a:ext>
            </a:extLst>
          </p:cNvPr>
          <p:cNvSpPr/>
          <p:nvPr/>
        </p:nvSpPr>
        <p:spPr>
          <a:xfrm>
            <a:off x="10986934" y="780641"/>
            <a:ext cx="1500326" cy="43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highlight>
                  <a:srgbClr val="00FFFF"/>
                </a:highlight>
                <a:latin typeface="Comic Sans MS" panose="030F0702030302020204" pitchFamily="66" charset="0"/>
              </a:rPr>
              <a:t>Adaptor</a:t>
            </a:r>
            <a:endParaRPr lang="en-IN" dirty="0">
              <a:solidFill>
                <a:sysClr val="windowText" lastClr="000000"/>
              </a:solidFill>
              <a:highlight>
                <a:srgbClr val="00FFFF"/>
              </a:highlight>
              <a:latin typeface="Comic Sans MS" panose="030F0702030302020204" pitchFamily="66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1AF34D-513C-458C-B2B0-F1C4925B63BD}"/>
              </a:ext>
            </a:extLst>
          </p:cNvPr>
          <p:cNvSpPr/>
          <p:nvPr/>
        </p:nvSpPr>
        <p:spPr>
          <a:xfrm>
            <a:off x="2034366" y="3061675"/>
            <a:ext cx="1500326" cy="278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omic Sans MS" panose="030F0702030302020204" pitchFamily="66" charset="0"/>
              </a:rPr>
              <a:t>180</a:t>
            </a:r>
            <a:r>
              <a:rPr lang="en-US" sz="1400" b="1" baseline="30000" dirty="0">
                <a:solidFill>
                  <a:schemeClr val="tx1"/>
                </a:solidFill>
                <a:latin typeface="Comic Sans MS" panose="030F0702030302020204" pitchFamily="66" charset="0"/>
              </a:rPr>
              <a:t>0</a:t>
            </a:r>
            <a:endParaRPr lang="en-IN" b="1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0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2" grpId="0"/>
      <p:bldP spid="17" grpId="0"/>
      <p:bldP spid="24" grpId="0"/>
      <p:bldP spid="28" grpId="0"/>
      <p:bldP spid="34" grpId="0"/>
      <p:bldP spid="39" grpId="0"/>
      <p:bldP spid="44" grpId="0"/>
      <p:bldP spid="48" grpId="0"/>
      <p:bldP spid="15" grpId="0" animBg="1"/>
      <p:bldP spid="33" grpId="0"/>
      <p:bldP spid="19" grpId="0" animBg="1"/>
      <p:bldP spid="41" grpId="0"/>
      <p:bldP spid="37" grpId="0" animBg="1"/>
      <p:bldP spid="47" grpId="0"/>
      <p:bldP spid="43" grpId="0" animBg="1"/>
      <p:bldP spid="52" grpId="0"/>
      <p:bldP spid="55" grpId="0" animBg="1"/>
      <p:bldP spid="57" grpId="0"/>
      <p:bldP spid="58" grpId="0" animBg="1"/>
      <p:bldP spid="61" grpId="0"/>
      <p:bldP spid="62" grpId="0" animBg="1"/>
      <p:bldP spid="65" grpId="0"/>
      <p:bldP spid="6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0.6|1.7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5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.6|16.8|3|6.8|5.1|12.2|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2605</TotalTime>
  <Words>319</Words>
  <Application>Microsoft Office PowerPoint</Application>
  <PresentationFormat>Widescreen</PresentationFormat>
  <Paragraphs>74</Paragraphs>
  <Slides>15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Comic Sans MS</vt:lpstr>
      <vt:lpstr>Times New Roman</vt:lpstr>
      <vt:lpstr>Office Theme</vt:lpstr>
      <vt:lpstr>   Vidhyavardhini’s Bhausaheb Vartak Polytechnic (Vasai)</vt:lpstr>
      <vt:lpstr>PowerPoint Presentation</vt:lpstr>
      <vt:lpstr>Automated Waste Segregation</vt:lpstr>
      <vt:lpstr>Introduction</vt:lpstr>
      <vt:lpstr>Why Do We Choose This Topic?</vt:lpstr>
      <vt:lpstr>Components</vt:lpstr>
      <vt:lpstr>PowerPoint Presentation</vt:lpstr>
      <vt:lpstr>Working</vt:lpstr>
      <vt:lpstr>Actual Model</vt:lpstr>
      <vt:lpstr>PowerPoint Presentation</vt:lpstr>
      <vt:lpstr>Future Enhancement </vt:lpstr>
      <vt:lpstr>Conclusion      </vt:lpstr>
      <vt:lpstr>PowerPoint Presentation</vt:lpstr>
      <vt:lpstr>PowerPoint Presentation</vt:lpstr>
      <vt:lpstr>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 Singh</dc:creator>
  <cp:lastModifiedBy>Arwa</cp:lastModifiedBy>
  <cp:revision>106</cp:revision>
  <dcterms:created xsi:type="dcterms:W3CDTF">2019-10-23T04:29:09Z</dcterms:created>
  <dcterms:modified xsi:type="dcterms:W3CDTF">2020-09-22T14:09:08Z</dcterms:modified>
</cp:coreProperties>
</file>